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4211300" cy="20104100"/>
  <p:notesSz cx="142113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34839" y="6647549"/>
            <a:ext cx="7347971" cy="451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50" b="0" i="0">
                <a:solidFill>
                  <a:srgbClr val="FBFFE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FBFFE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FBFFE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FBFFE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4211935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14211672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1672" y="0"/>
                </a:lnTo>
                <a:lnTo>
                  <a:pt x="14211672" y="20104099"/>
                </a:lnTo>
                <a:close/>
              </a:path>
            </a:pathLst>
          </a:custGeom>
          <a:solidFill>
            <a:srgbClr val="FBFF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1324" y="881785"/>
            <a:ext cx="12734290" cy="18340070"/>
          </a:xfrm>
          <a:custGeom>
            <a:avLst/>
            <a:gdLst/>
            <a:ahLst/>
            <a:cxnLst/>
            <a:rect l="l" t="t" r="r" b="b"/>
            <a:pathLst>
              <a:path w="12734290" h="18340070">
                <a:moveTo>
                  <a:pt x="12734100" y="0"/>
                </a:moveTo>
                <a:lnTo>
                  <a:pt x="0" y="0"/>
                </a:lnTo>
                <a:lnTo>
                  <a:pt x="0" y="83820"/>
                </a:lnTo>
                <a:lnTo>
                  <a:pt x="0" y="18257241"/>
                </a:lnTo>
                <a:lnTo>
                  <a:pt x="0" y="18339791"/>
                </a:lnTo>
                <a:lnTo>
                  <a:pt x="12734100" y="18339791"/>
                </a:lnTo>
                <a:lnTo>
                  <a:pt x="12734100" y="18257241"/>
                </a:lnTo>
                <a:lnTo>
                  <a:pt x="83807" y="18257241"/>
                </a:lnTo>
                <a:lnTo>
                  <a:pt x="83807" y="83820"/>
                </a:lnTo>
                <a:lnTo>
                  <a:pt x="12651232" y="83820"/>
                </a:lnTo>
                <a:lnTo>
                  <a:pt x="12651232" y="18257050"/>
                </a:lnTo>
                <a:lnTo>
                  <a:pt x="12734100" y="18257050"/>
                </a:lnTo>
                <a:lnTo>
                  <a:pt x="12734100" y="83820"/>
                </a:lnTo>
                <a:lnTo>
                  <a:pt x="12734100" y="0"/>
                </a:lnTo>
                <a:close/>
              </a:path>
            </a:pathLst>
          </a:custGeom>
          <a:solidFill>
            <a:srgbClr val="ED58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3810" y="1765069"/>
            <a:ext cx="11005763" cy="165758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7136" y="4781948"/>
            <a:ext cx="8743377" cy="897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rgbClr val="FBFFE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3477" y="3212173"/>
            <a:ext cx="10210694" cy="890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834001" y="18696814"/>
            <a:ext cx="45496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10882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236708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14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algn="ctr" marL="12065" marR="5080" indent="-635">
              <a:lnSpc>
                <a:spcPts val="11710"/>
              </a:lnSpc>
              <a:spcBef>
                <a:spcPts val="484"/>
              </a:spcBef>
            </a:pPr>
            <a:r>
              <a:rPr dirty="0" spc="1325"/>
              <a:t>Publiskās </a:t>
            </a:r>
            <a:r>
              <a:rPr dirty="0" spc="1330"/>
              <a:t> </a:t>
            </a:r>
            <a:r>
              <a:rPr dirty="0" spc="1080"/>
              <a:t>b</a:t>
            </a:r>
            <a:r>
              <a:rPr dirty="0" spc="760"/>
              <a:t>i</a:t>
            </a:r>
            <a:r>
              <a:rPr dirty="0" spc="1080"/>
              <a:t>b</a:t>
            </a:r>
            <a:r>
              <a:rPr dirty="0" spc="969"/>
              <a:t>l</a:t>
            </a:r>
            <a:r>
              <a:rPr dirty="0" spc="760"/>
              <a:t>i</a:t>
            </a:r>
            <a:r>
              <a:rPr dirty="0" spc="1095"/>
              <a:t>o</a:t>
            </a:r>
            <a:r>
              <a:rPr dirty="0" spc="1864"/>
              <a:t>t</a:t>
            </a:r>
            <a:r>
              <a:rPr dirty="0" spc="1465"/>
              <a:t>ē</a:t>
            </a:r>
            <a:r>
              <a:rPr dirty="0" spc="1635"/>
              <a:t>k</a:t>
            </a:r>
            <a:r>
              <a:rPr dirty="0" spc="2035"/>
              <a:t>a</a:t>
            </a:r>
            <a:r>
              <a:rPr dirty="0" spc="900"/>
              <a:t>s  </a:t>
            </a:r>
            <a:r>
              <a:rPr dirty="0" spc="1225"/>
              <a:t>Krustpilī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6289" y="13318097"/>
            <a:ext cx="8285480" cy="8439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350" spc="445">
                <a:solidFill>
                  <a:srgbClr val="FBFFEC"/>
                </a:solidFill>
                <a:latin typeface="Times New Roman"/>
                <a:cs typeface="Times New Roman"/>
              </a:rPr>
              <a:t>1885.</a:t>
            </a:r>
            <a:r>
              <a:rPr dirty="0" sz="5350" spc="5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5350" spc="890">
                <a:solidFill>
                  <a:srgbClr val="FBFFEC"/>
                </a:solidFill>
                <a:latin typeface="Times New Roman"/>
                <a:cs typeface="Times New Roman"/>
              </a:rPr>
              <a:t>gads</a:t>
            </a:r>
            <a:r>
              <a:rPr dirty="0" sz="5350" spc="5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5350" spc="545">
                <a:solidFill>
                  <a:srgbClr val="FBFFEC"/>
                </a:solidFill>
                <a:latin typeface="Times New Roman"/>
                <a:cs typeface="Times New Roman"/>
              </a:rPr>
              <a:t>-</a:t>
            </a:r>
            <a:r>
              <a:rPr dirty="0" sz="5350" spc="5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5350" spc="395">
                <a:solidFill>
                  <a:srgbClr val="FBFFEC"/>
                </a:solidFill>
                <a:latin typeface="Times New Roman"/>
                <a:cs typeface="Times New Roman"/>
              </a:rPr>
              <a:t>1940.</a:t>
            </a:r>
            <a:r>
              <a:rPr dirty="0" sz="5350" spc="5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5350" spc="890">
                <a:solidFill>
                  <a:srgbClr val="FBFFEC"/>
                </a:solidFill>
                <a:latin typeface="Times New Roman"/>
                <a:cs typeface="Times New Roman"/>
              </a:rPr>
              <a:t>gads</a:t>
            </a:r>
            <a:endParaRPr sz="5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3487" y="13684474"/>
            <a:ext cx="8515985" cy="1787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8400"/>
              </a:lnSpc>
              <a:spcBef>
                <a:spcPts val="100"/>
              </a:spcBef>
            </a:pP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Grīnberga,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0" b="1">
                <a:solidFill>
                  <a:srgbClr val="FBFFEC"/>
                </a:solidFill>
                <a:latin typeface="Tahoma"/>
                <a:cs typeface="Tahoma"/>
              </a:rPr>
              <a:t>Inga.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0" b="1">
                <a:solidFill>
                  <a:srgbClr val="FBFFEC"/>
                </a:solidFill>
                <a:latin typeface="Tahoma"/>
                <a:cs typeface="Tahoma"/>
              </a:rPr>
              <a:t>novada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bibliotēku </a:t>
            </a:r>
            <a:r>
              <a:rPr dirty="0" sz="3000" spc="-86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5" b="1">
                <a:solidFill>
                  <a:srgbClr val="FBFFEC"/>
                </a:solidFill>
                <a:latin typeface="Tahoma"/>
                <a:cs typeface="Tahoma"/>
              </a:rPr>
              <a:t>attīstība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5" b="1">
                <a:solidFill>
                  <a:srgbClr val="FBFFEC"/>
                </a:solidFill>
                <a:latin typeface="Tahoma"/>
                <a:cs typeface="Tahoma"/>
              </a:rPr>
              <a:t>no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0" b="1">
                <a:solidFill>
                  <a:srgbClr val="FBFFEC"/>
                </a:solidFill>
                <a:latin typeface="Tahoma"/>
                <a:cs typeface="Tahoma"/>
              </a:rPr>
              <a:t>pirmsākumiem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līdz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20.gadsimta </a:t>
            </a:r>
            <a:r>
              <a:rPr dirty="0" sz="3000" spc="-5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0" b="1">
                <a:solidFill>
                  <a:srgbClr val="FBFFEC"/>
                </a:solidFill>
                <a:latin typeface="Tahoma"/>
                <a:cs typeface="Tahoma"/>
              </a:rPr>
              <a:t>40.gadiem,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2003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0" b="1">
                <a:solidFill>
                  <a:srgbClr val="FBFFEC"/>
                </a:solidFill>
                <a:latin typeface="Tahoma"/>
                <a:cs typeface="Tahoma"/>
              </a:rPr>
              <a:t>(Bakalaura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10" b="1">
                <a:solidFill>
                  <a:srgbClr val="FBFFEC"/>
                </a:solidFill>
                <a:latin typeface="Tahoma"/>
                <a:cs typeface="Tahoma"/>
              </a:rPr>
              <a:t>darbs)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5497" y="2334559"/>
            <a:ext cx="9552305" cy="7739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4500" spc="295">
                <a:solidFill>
                  <a:srgbClr val="FBFFEC"/>
                </a:solidFill>
                <a:latin typeface="Times New Roman"/>
                <a:cs typeface="Times New Roman"/>
              </a:rPr>
              <a:t>1920.gads</a:t>
            </a:r>
            <a:endParaRPr sz="4500">
              <a:latin typeface="Times New Roman"/>
              <a:cs typeface="Times New Roman"/>
            </a:endParaRPr>
          </a:p>
          <a:p>
            <a:pPr algn="ctr" marL="743585" marR="735965">
              <a:lnSpc>
                <a:spcPts val="4490"/>
              </a:lnSpc>
              <a:spcBef>
                <a:spcPts val="2920"/>
              </a:spcBef>
            </a:pP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8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05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38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80">
                <a:solidFill>
                  <a:srgbClr val="FBFFEC"/>
                </a:solidFill>
                <a:latin typeface="Times New Roman"/>
                <a:cs typeface="Times New Roman"/>
              </a:rPr>
              <a:t>EBREJU </a:t>
            </a:r>
            <a:r>
              <a:rPr dirty="0" sz="3800" spc="-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05">
                <a:solidFill>
                  <a:srgbClr val="FBFFEC"/>
                </a:solidFill>
                <a:latin typeface="Times New Roman"/>
                <a:cs typeface="Times New Roman"/>
              </a:rPr>
              <a:t>KLUBA</a:t>
            </a:r>
            <a:r>
              <a:rPr dirty="0" sz="38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295">
                <a:solidFill>
                  <a:srgbClr val="FBFFEC"/>
                </a:solidFill>
                <a:latin typeface="Times New Roman"/>
                <a:cs typeface="Times New Roman"/>
              </a:rPr>
              <a:t>"PEREZ"</a:t>
            </a:r>
            <a:r>
              <a:rPr dirty="0" sz="38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  <a:p>
            <a:pPr algn="ctr">
              <a:lnSpc>
                <a:spcPts val="4395"/>
              </a:lnSpc>
              <a:spcBef>
                <a:spcPts val="4170"/>
              </a:spcBef>
            </a:pP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Darbojas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84">
                <a:solidFill>
                  <a:srgbClr val="FBFFEC"/>
                </a:solidFill>
                <a:latin typeface="Times New Roman"/>
                <a:cs typeface="Times New Roman"/>
              </a:rPr>
              <a:t>kopš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70">
                <a:solidFill>
                  <a:srgbClr val="FBFFEC"/>
                </a:solidFill>
                <a:latin typeface="Times New Roman"/>
                <a:cs typeface="Times New Roman"/>
              </a:rPr>
              <a:t>1920.gada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1.marta.</a:t>
            </a:r>
            <a:endParaRPr sz="3700">
              <a:latin typeface="Times New Roman"/>
              <a:cs typeface="Times New Roman"/>
            </a:endParaRPr>
          </a:p>
          <a:p>
            <a:pPr algn="ctr" marL="12700" marR="5080" indent="-635">
              <a:lnSpc>
                <a:spcPts val="4350"/>
              </a:lnSpc>
              <a:spcBef>
                <a:spcPts val="175"/>
              </a:spcBef>
            </a:pP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Atrodas </a:t>
            </a:r>
            <a:r>
              <a:rPr dirty="0" sz="3700" spc="570">
                <a:solidFill>
                  <a:srgbClr val="FBFFEC"/>
                </a:solidFill>
                <a:latin typeface="Times New Roman"/>
                <a:cs typeface="Times New Roman"/>
              </a:rPr>
              <a:t>privātās </a:t>
            </a:r>
            <a:r>
              <a:rPr dirty="0" sz="3700" spc="505">
                <a:solidFill>
                  <a:srgbClr val="FBFFEC"/>
                </a:solidFill>
                <a:latin typeface="Times New Roman"/>
                <a:cs typeface="Times New Roman"/>
              </a:rPr>
              <a:t>telpās.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vadītajs</a:t>
            </a:r>
            <a:r>
              <a:rPr dirty="0" sz="3700" spc="1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ir</a:t>
            </a:r>
            <a:r>
              <a:rPr dirty="0" sz="3700" spc="1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kluba</a:t>
            </a:r>
            <a:r>
              <a:rPr dirty="0" sz="3700" spc="1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valdes</a:t>
            </a:r>
            <a:r>
              <a:rPr dirty="0" sz="370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priekšsēdētājs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30">
                <a:solidFill>
                  <a:srgbClr val="FBFFEC"/>
                </a:solidFill>
                <a:latin typeface="Times New Roman"/>
                <a:cs typeface="Times New Roman"/>
              </a:rPr>
              <a:t>Boriss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84">
                <a:solidFill>
                  <a:srgbClr val="FBFFEC"/>
                </a:solidFill>
                <a:latin typeface="Times New Roman"/>
                <a:cs typeface="Times New Roman"/>
              </a:rPr>
              <a:t>Minskers.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Bibliotēkas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lasītāji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ir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biedrības </a:t>
            </a:r>
            <a:r>
              <a:rPr dirty="0" sz="3700" spc="395">
                <a:solidFill>
                  <a:srgbClr val="FBFFEC"/>
                </a:solidFill>
                <a:latin typeface="Times New Roman"/>
                <a:cs typeface="Times New Roman"/>
              </a:rPr>
              <a:t>biedri.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Maksa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par </a:t>
            </a:r>
            <a:r>
              <a:rPr dirty="0" sz="3700" spc="565">
                <a:solidFill>
                  <a:srgbClr val="FBFFEC"/>
                </a:solidFill>
                <a:latin typeface="Times New Roman"/>
                <a:cs typeface="Times New Roman"/>
              </a:rPr>
              <a:t>lasīšanu </a:t>
            </a:r>
            <a:r>
              <a:rPr dirty="0" sz="3700" spc="5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netiek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0">
                <a:solidFill>
                  <a:srgbClr val="FBFFEC"/>
                </a:solidFill>
                <a:latin typeface="Times New Roman"/>
                <a:cs typeface="Times New Roman"/>
              </a:rPr>
              <a:t>ņemta.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5">
                <a:solidFill>
                  <a:srgbClr val="FBFFEC"/>
                </a:solidFill>
                <a:latin typeface="Times New Roman"/>
                <a:cs typeface="Times New Roman"/>
              </a:rPr>
              <a:t>Lasītāju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skaits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Times New Roman"/>
                <a:cs typeface="Times New Roman"/>
              </a:rPr>
              <a:t>-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190">
                <a:solidFill>
                  <a:srgbClr val="FBFFEC"/>
                </a:solidFill>
                <a:latin typeface="Times New Roman"/>
                <a:cs typeface="Times New Roman"/>
              </a:rPr>
              <a:t>70.</a:t>
            </a:r>
            <a:endParaRPr sz="3700">
              <a:latin typeface="Times New Roman"/>
              <a:cs typeface="Times New Roman"/>
            </a:endParaRPr>
          </a:p>
          <a:p>
            <a:pPr algn="ctr" marL="57785" marR="50165" indent="-635">
              <a:lnSpc>
                <a:spcPts val="4350"/>
              </a:lnSpc>
            </a:pPr>
            <a:r>
              <a:rPr dirty="0" sz="3700" spc="455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45">
                <a:solidFill>
                  <a:srgbClr val="FBFFEC"/>
                </a:solidFill>
                <a:latin typeface="Times New Roman"/>
                <a:cs typeface="Times New Roman"/>
              </a:rPr>
              <a:t>atvērta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katru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dienu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no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185">
                <a:solidFill>
                  <a:srgbClr val="FBFFEC"/>
                </a:solidFill>
                <a:latin typeface="Times New Roman"/>
                <a:cs typeface="Times New Roman"/>
              </a:rPr>
              <a:t>7:00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75">
                <a:solidFill>
                  <a:srgbClr val="FBFFEC"/>
                </a:solidFill>
                <a:latin typeface="Times New Roman"/>
                <a:cs typeface="Times New Roman"/>
              </a:rPr>
              <a:t>līdz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130">
                <a:solidFill>
                  <a:srgbClr val="FBFFEC"/>
                </a:solidFill>
                <a:latin typeface="Times New Roman"/>
                <a:cs typeface="Times New Roman"/>
              </a:rPr>
              <a:t>21:00.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Grāmatu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lietošanas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termiņš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ir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-365">
                <a:solidFill>
                  <a:srgbClr val="FBFFEC"/>
                </a:solidFill>
                <a:latin typeface="Times New Roman"/>
                <a:cs typeface="Times New Roman"/>
              </a:rPr>
              <a:t>1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nedēļa.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Prese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netiek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pasūtīta.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7307" y="4504949"/>
            <a:ext cx="9088755" cy="627697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417830" marR="410845">
              <a:lnSpc>
                <a:spcPts val="4490"/>
              </a:lnSpc>
              <a:spcBef>
                <a:spcPts val="315"/>
              </a:spcBef>
            </a:pPr>
            <a:r>
              <a:rPr dirty="0" sz="3800" spc="275">
                <a:solidFill>
                  <a:srgbClr val="FBFFEC"/>
                </a:solidFill>
                <a:latin typeface="Georgia"/>
                <a:cs typeface="Georgia"/>
              </a:rPr>
              <a:t>KRUSTPILĪ</a:t>
            </a:r>
            <a:r>
              <a:rPr dirty="0" sz="3800" spc="1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80">
                <a:solidFill>
                  <a:srgbClr val="FBFFEC"/>
                </a:solidFill>
                <a:latin typeface="Georgia"/>
                <a:cs typeface="Georgia"/>
              </a:rPr>
              <a:t>DARBOJAS</a:t>
            </a:r>
            <a:r>
              <a:rPr dirty="0" sz="3800" spc="1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10">
                <a:solidFill>
                  <a:srgbClr val="FBFFEC"/>
                </a:solidFill>
                <a:latin typeface="Georgia"/>
                <a:cs typeface="Georgia"/>
              </a:rPr>
              <a:t>EBREJU </a:t>
            </a:r>
            <a:r>
              <a:rPr dirty="0" sz="3800" spc="-9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00">
                <a:solidFill>
                  <a:srgbClr val="FBFFEC"/>
                </a:solidFill>
                <a:latin typeface="Georgia"/>
                <a:cs typeface="Georgia"/>
              </a:rPr>
              <a:t>BIEDRĪBAS </a:t>
            </a:r>
            <a:r>
              <a:rPr dirty="0" sz="3800" spc="250">
                <a:solidFill>
                  <a:srgbClr val="FBFFEC"/>
                </a:solidFill>
                <a:latin typeface="Georgia"/>
                <a:cs typeface="Georgia"/>
              </a:rPr>
              <a:t>"ARBETERHEIM" </a:t>
            </a:r>
            <a:r>
              <a:rPr dirty="0" sz="3800" spc="25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00">
                <a:solidFill>
                  <a:srgbClr val="FBFFEC"/>
                </a:solidFill>
                <a:latin typeface="Georgia"/>
                <a:cs typeface="Georgia"/>
              </a:rPr>
              <a:t>BIBLIOTĒKA</a:t>
            </a:r>
            <a:endParaRPr sz="3800">
              <a:latin typeface="Georgia"/>
              <a:cs typeface="Georgia"/>
            </a:endParaRPr>
          </a:p>
          <a:p>
            <a:pPr algn="ctr" marR="120014">
              <a:lnSpc>
                <a:spcPct val="100000"/>
              </a:lnSpc>
              <a:spcBef>
                <a:spcPts val="4270"/>
              </a:spcBef>
            </a:pPr>
            <a:r>
              <a:rPr dirty="0" sz="3800" spc="245">
                <a:solidFill>
                  <a:srgbClr val="FBFFEC"/>
                </a:solidFill>
                <a:latin typeface="Georgia"/>
                <a:cs typeface="Georgia"/>
              </a:rPr>
              <a:t>UN</a:t>
            </a:r>
            <a:endParaRPr sz="3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Georgia"/>
              <a:cs typeface="Georgia"/>
            </a:endParaRPr>
          </a:p>
          <a:p>
            <a:pPr algn="ctr" marL="43815" marR="36195">
              <a:lnSpc>
                <a:spcPts val="4490"/>
              </a:lnSpc>
            </a:pPr>
            <a:r>
              <a:rPr dirty="0" sz="3800" spc="310">
                <a:solidFill>
                  <a:srgbClr val="FBFFEC"/>
                </a:solidFill>
                <a:latin typeface="Georgia"/>
                <a:cs typeface="Georgia"/>
              </a:rPr>
              <a:t>EBREJU</a:t>
            </a:r>
            <a:r>
              <a:rPr dirty="0" sz="3800" spc="1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00">
                <a:solidFill>
                  <a:srgbClr val="FBFFEC"/>
                </a:solidFill>
                <a:latin typeface="Georgia"/>
                <a:cs typeface="Georgia"/>
              </a:rPr>
              <a:t>BIEDRĪBAS</a:t>
            </a:r>
            <a:r>
              <a:rPr dirty="0" sz="3800" spc="1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215">
                <a:solidFill>
                  <a:srgbClr val="FBFFEC"/>
                </a:solidFill>
                <a:latin typeface="Georgia"/>
                <a:cs typeface="Georgia"/>
              </a:rPr>
              <a:t>"CEIRE-CION" </a:t>
            </a:r>
            <a:r>
              <a:rPr dirty="0" sz="3800" spc="-90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00">
                <a:solidFill>
                  <a:srgbClr val="FBFFEC"/>
                </a:solidFill>
                <a:latin typeface="Georgia"/>
                <a:cs typeface="Georgia"/>
              </a:rPr>
              <a:t>BIBLIOTĒKA</a:t>
            </a:r>
            <a:endParaRPr sz="3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>
              <a:latin typeface="Georgia"/>
              <a:cs typeface="Georgia"/>
            </a:endParaRPr>
          </a:p>
          <a:p>
            <a:pPr marL="3629660" marR="5080" indent="-3617595">
              <a:lnSpc>
                <a:spcPts val="4350"/>
              </a:lnSpc>
              <a:spcBef>
                <a:spcPts val="5"/>
              </a:spcBef>
            </a:pP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Dibināšanas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un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darbošanās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gadi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Georgia"/>
                <a:cs typeface="Georgia"/>
              </a:rPr>
              <a:t>nav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5">
                <a:solidFill>
                  <a:srgbClr val="FBFFEC"/>
                </a:solidFill>
                <a:latin typeface="Georgia"/>
                <a:cs typeface="Georgia"/>
              </a:rPr>
              <a:t>zināmi.</a:t>
            </a:r>
            <a:endParaRPr sz="37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487" y="14364104"/>
            <a:ext cx="8515985" cy="1787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8400"/>
              </a:lnSpc>
              <a:spcBef>
                <a:spcPts val="100"/>
              </a:spcBef>
            </a:pP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Grīnberga,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0" b="1">
                <a:solidFill>
                  <a:srgbClr val="FBFFEC"/>
                </a:solidFill>
                <a:latin typeface="Tahoma"/>
                <a:cs typeface="Tahoma"/>
              </a:rPr>
              <a:t>Inga.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0" b="1">
                <a:solidFill>
                  <a:srgbClr val="FBFFEC"/>
                </a:solidFill>
                <a:latin typeface="Tahoma"/>
                <a:cs typeface="Tahoma"/>
              </a:rPr>
              <a:t>novada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bibliotēku </a:t>
            </a:r>
            <a:r>
              <a:rPr dirty="0" sz="3000" spc="-86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5" b="1">
                <a:solidFill>
                  <a:srgbClr val="FBFFEC"/>
                </a:solidFill>
                <a:latin typeface="Tahoma"/>
                <a:cs typeface="Tahoma"/>
              </a:rPr>
              <a:t>attīstība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5" b="1">
                <a:solidFill>
                  <a:srgbClr val="FBFFEC"/>
                </a:solidFill>
                <a:latin typeface="Tahoma"/>
                <a:cs typeface="Tahoma"/>
              </a:rPr>
              <a:t>no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0" b="1">
                <a:solidFill>
                  <a:srgbClr val="FBFFEC"/>
                </a:solidFill>
                <a:latin typeface="Tahoma"/>
                <a:cs typeface="Tahoma"/>
              </a:rPr>
              <a:t>pirmsākumiem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līdz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20.gadsimta </a:t>
            </a:r>
            <a:r>
              <a:rPr dirty="0" sz="3000" spc="-5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0" b="1">
                <a:solidFill>
                  <a:srgbClr val="FBFFEC"/>
                </a:solidFill>
                <a:latin typeface="Tahoma"/>
                <a:cs typeface="Tahoma"/>
              </a:rPr>
              <a:t>40.gadiem,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2003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0" b="1">
                <a:solidFill>
                  <a:srgbClr val="FBFFEC"/>
                </a:solidFill>
                <a:latin typeface="Tahoma"/>
                <a:cs typeface="Tahoma"/>
              </a:rPr>
              <a:t>(Bakalaura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10" b="1">
                <a:solidFill>
                  <a:srgbClr val="FBFFEC"/>
                </a:solidFill>
                <a:latin typeface="Tahoma"/>
                <a:cs typeface="Tahoma"/>
              </a:rPr>
              <a:t>darbs)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1960" y="2334559"/>
            <a:ext cx="3279140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>
                <a:solidFill>
                  <a:srgbClr val="FBFFEC"/>
                </a:solidFill>
                <a:latin typeface="Georgia"/>
                <a:cs typeface="Georgia"/>
              </a:rPr>
              <a:t>~1922.gads~</a:t>
            </a:r>
            <a:endParaRPr sz="4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4211935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14211672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1672" y="0"/>
                </a:lnTo>
                <a:lnTo>
                  <a:pt x="14211672" y="20104099"/>
                </a:lnTo>
                <a:close/>
              </a:path>
            </a:pathLst>
          </a:custGeom>
          <a:solidFill>
            <a:srgbClr val="FBFF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82275" y="772053"/>
            <a:ext cx="13052425" cy="18559780"/>
            <a:chOff x="582275" y="772053"/>
            <a:chExt cx="13052425" cy="18559780"/>
          </a:xfrm>
        </p:grpSpPr>
        <p:sp>
          <p:nvSpPr>
            <p:cNvPr id="4" name="object 4"/>
            <p:cNvSpPr/>
            <p:nvPr/>
          </p:nvSpPr>
          <p:spPr>
            <a:xfrm>
              <a:off x="582269" y="772057"/>
              <a:ext cx="13052425" cy="18559780"/>
            </a:xfrm>
            <a:custGeom>
              <a:avLst/>
              <a:gdLst/>
              <a:ahLst/>
              <a:cxnLst/>
              <a:rect l="l" t="t" r="r" b="b"/>
              <a:pathLst>
                <a:path w="13052425" h="18559780">
                  <a:moveTo>
                    <a:pt x="12733592" y="18476697"/>
                  </a:moveTo>
                  <a:lnTo>
                    <a:pt x="1435" y="18254460"/>
                  </a:lnTo>
                  <a:lnTo>
                    <a:pt x="0" y="18336997"/>
                  </a:lnTo>
                  <a:lnTo>
                    <a:pt x="12732144" y="18559234"/>
                  </a:lnTo>
                  <a:lnTo>
                    <a:pt x="12733592" y="18476697"/>
                  </a:lnTo>
                  <a:close/>
                </a:path>
                <a:path w="13052425" h="18559780">
                  <a:moveTo>
                    <a:pt x="13052222" y="222237"/>
                  </a:moveTo>
                  <a:lnTo>
                    <a:pt x="320078" y="0"/>
                  </a:lnTo>
                  <a:lnTo>
                    <a:pt x="318604" y="83807"/>
                  </a:lnTo>
                  <a:lnTo>
                    <a:pt x="1435" y="18254460"/>
                  </a:lnTo>
                  <a:lnTo>
                    <a:pt x="85229" y="18255920"/>
                  </a:lnTo>
                  <a:lnTo>
                    <a:pt x="402386" y="85280"/>
                  </a:lnTo>
                  <a:lnTo>
                    <a:pt x="12967894" y="304609"/>
                  </a:lnTo>
                  <a:lnTo>
                    <a:pt x="12650737" y="18475071"/>
                  </a:lnTo>
                  <a:lnTo>
                    <a:pt x="12733592" y="18476519"/>
                  </a:lnTo>
                  <a:lnTo>
                    <a:pt x="13050749" y="306044"/>
                  </a:lnTo>
                  <a:lnTo>
                    <a:pt x="13052222" y="222237"/>
                  </a:lnTo>
                  <a:close/>
                </a:path>
              </a:pathLst>
            </a:custGeom>
            <a:solidFill>
              <a:srgbClr val="ED58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810" y="1765069"/>
              <a:ext cx="11005763" cy="1657580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57076" y="13715779"/>
            <a:ext cx="9300210" cy="169735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700" marR="5080">
              <a:lnSpc>
                <a:spcPts val="4350"/>
              </a:lnSpc>
              <a:spcBef>
                <a:spcPts val="310"/>
              </a:spcBef>
            </a:pP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Egle,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25">
                <a:solidFill>
                  <a:srgbClr val="FBFFEC"/>
                </a:solidFill>
                <a:latin typeface="Georgia"/>
                <a:cs typeface="Georgia"/>
              </a:rPr>
              <a:t>R.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Kultūras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Fonda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15">
                <a:solidFill>
                  <a:srgbClr val="FBFFEC"/>
                </a:solidFill>
                <a:latin typeface="Georgia"/>
                <a:cs typeface="Georgia"/>
              </a:rPr>
              <a:t>bibliotēkas.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25">
                <a:solidFill>
                  <a:srgbClr val="FBFFEC"/>
                </a:solidFill>
                <a:latin typeface="Georgia"/>
                <a:cs typeface="Georgia"/>
              </a:rPr>
              <a:t>- </a:t>
            </a:r>
            <a:r>
              <a:rPr dirty="0" sz="3700" spc="-8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Georgia"/>
                <a:cs typeface="Georgia"/>
              </a:rPr>
              <a:t>Latvju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Grāmata, </a:t>
            </a:r>
            <a:r>
              <a:rPr dirty="0" sz="3700" spc="225">
                <a:solidFill>
                  <a:srgbClr val="FBFFEC"/>
                </a:solidFill>
                <a:latin typeface="Georgia"/>
                <a:cs typeface="Georgia"/>
              </a:rPr>
              <a:t>- 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Nr.4 </a:t>
            </a:r>
            <a:r>
              <a:rPr dirty="0" sz="3700" spc="60">
                <a:solidFill>
                  <a:srgbClr val="FBFFEC"/>
                </a:solidFill>
                <a:latin typeface="Georgia"/>
                <a:cs typeface="Georgia"/>
              </a:rPr>
              <a:t>(1922, 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1.dec.), </a:t>
            </a:r>
            <a:r>
              <a:rPr dirty="0" sz="3700" spc="21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140">
                <a:solidFill>
                  <a:srgbClr val="FBFFEC"/>
                </a:solidFill>
                <a:latin typeface="Georgia"/>
                <a:cs typeface="Georgia"/>
              </a:rPr>
              <a:t>30.-34.lpp.</a:t>
            </a:r>
            <a:endParaRPr sz="3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2313" y="2334559"/>
            <a:ext cx="9789795" cy="9210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1217295">
              <a:lnSpc>
                <a:spcPct val="100000"/>
              </a:lnSpc>
              <a:spcBef>
                <a:spcPts val="110"/>
              </a:spcBef>
            </a:pPr>
            <a:r>
              <a:rPr dirty="0" sz="4500" spc="-45">
                <a:solidFill>
                  <a:srgbClr val="FBFFEC"/>
                </a:solidFill>
                <a:latin typeface="Georgia"/>
                <a:cs typeface="Georgia"/>
              </a:rPr>
              <a:t>1922.</a:t>
            </a:r>
            <a:r>
              <a:rPr dirty="0" sz="4500" spc="-6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4500" spc="335">
                <a:solidFill>
                  <a:srgbClr val="FBFFEC"/>
                </a:solidFill>
                <a:latin typeface="Georgia"/>
                <a:cs typeface="Georgia"/>
              </a:rPr>
              <a:t>gads</a:t>
            </a:r>
            <a:endParaRPr sz="4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350">
              <a:latin typeface="Georgia"/>
              <a:cs typeface="Georgia"/>
            </a:endParaRPr>
          </a:p>
          <a:p>
            <a:pPr algn="ctr" marL="12700" marR="5080">
              <a:lnSpc>
                <a:spcPts val="4350"/>
              </a:lnSpc>
            </a:pPr>
            <a:r>
              <a:rPr dirty="0" sz="3700" spc="50">
                <a:solidFill>
                  <a:srgbClr val="FBFFEC"/>
                </a:solidFill>
                <a:latin typeface="Georgia"/>
                <a:cs typeface="Georgia"/>
              </a:rPr>
              <a:t>1922.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gada</a:t>
            </a:r>
            <a:r>
              <a:rPr dirty="0" sz="3700" spc="21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Latvijas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15">
                <a:solidFill>
                  <a:srgbClr val="FBFFEC"/>
                </a:solidFill>
                <a:latin typeface="Georgia"/>
                <a:cs typeface="Georgia"/>
              </a:rPr>
              <a:t>Satversmes</a:t>
            </a:r>
            <a:r>
              <a:rPr dirty="0" sz="3700" spc="21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Sapulce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10">
                <a:solidFill>
                  <a:srgbClr val="FBFFEC"/>
                </a:solidFill>
                <a:latin typeface="Georgia"/>
                <a:cs typeface="Georgia"/>
              </a:rPr>
              <a:t>nolemj </a:t>
            </a:r>
            <a:r>
              <a:rPr dirty="0" sz="3700" spc="305">
                <a:solidFill>
                  <a:srgbClr val="FBFFEC"/>
                </a:solidFill>
                <a:latin typeface="Georgia"/>
                <a:cs typeface="Georgia"/>
              </a:rPr>
              <a:t>dibināt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bibliotēkas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visā </a:t>
            </a:r>
            <a:r>
              <a:rPr dirty="0" sz="3700" spc="425">
                <a:solidFill>
                  <a:srgbClr val="FBFFEC"/>
                </a:solidFill>
                <a:latin typeface="Georgia"/>
                <a:cs typeface="Georgia"/>
              </a:rPr>
              <a:t>valsts </a:t>
            </a:r>
            <a:r>
              <a:rPr dirty="0" sz="3700" spc="43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5">
                <a:solidFill>
                  <a:srgbClr val="FBFFEC"/>
                </a:solidFill>
                <a:latin typeface="Georgia"/>
                <a:cs typeface="Georgia"/>
              </a:rPr>
              <a:t>teritorijā,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piešķirot </a:t>
            </a:r>
            <a:r>
              <a:rPr dirty="0" sz="3700" spc="30">
                <a:solidFill>
                  <a:srgbClr val="FBFFEC"/>
                </a:solidFill>
                <a:latin typeface="Georgia"/>
                <a:cs typeface="Georgia"/>
              </a:rPr>
              <a:t>8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miljoni </a:t>
            </a:r>
            <a:r>
              <a:rPr dirty="0" sz="3700" spc="270">
                <a:solidFill>
                  <a:srgbClr val="FBFFEC"/>
                </a:solidFill>
                <a:latin typeface="Georgia"/>
                <a:cs typeface="Georgia"/>
              </a:rPr>
              <a:t>rubļu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54">
                <a:solidFill>
                  <a:srgbClr val="FBFFEC"/>
                </a:solidFill>
                <a:latin typeface="Georgia"/>
                <a:cs typeface="Georgia"/>
              </a:rPr>
              <a:t>pirmo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-105">
                <a:solidFill>
                  <a:srgbClr val="FBFFEC"/>
                </a:solidFill>
                <a:latin typeface="Georgia"/>
                <a:cs typeface="Georgia"/>
              </a:rPr>
              <a:t>300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bibliotēku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ierīcībai.</a:t>
            </a:r>
            <a:endParaRPr sz="3700">
              <a:latin typeface="Georgia"/>
              <a:cs typeface="Georgia"/>
            </a:endParaRPr>
          </a:p>
          <a:p>
            <a:pPr algn="ctr" marL="57150" marR="49530">
              <a:lnSpc>
                <a:spcPts val="4350"/>
              </a:lnSpc>
              <a:spcBef>
                <a:spcPts val="10"/>
              </a:spcBef>
            </a:pP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Jaundibinamās</a:t>
            </a:r>
            <a:r>
              <a:rPr dirty="0" sz="3700" spc="1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bibliotēkas</a:t>
            </a:r>
            <a:r>
              <a:rPr dirty="0" sz="3700" spc="1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70">
                <a:solidFill>
                  <a:srgbClr val="FBFFEC"/>
                </a:solidFill>
                <a:latin typeface="Georgia"/>
                <a:cs typeface="Georgia"/>
              </a:rPr>
              <a:t>bija</a:t>
            </a:r>
            <a:r>
              <a:rPr dirty="0" sz="3700" spc="1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95">
                <a:solidFill>
                  <a:srgbClr val="FBFFEC"/>
                </a:solidFill>
                <a:latin typeface="Georgia"/>
                <a:cs typeface="Georgia"/>
              </a:rPr>
              <a:t>pamats </a:t>
            </a:r>
            <a:r>
              <a:rPr dirty="0" sz="3700" spc="-8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plašam, </a:t>
            </a:r>
            <a:r>
              <a:rPr dirty="0" sz="3700" spc="365">
                <a:solidFill>
                  <a:srgbClr val="FBFFEC"/>
                </a:solidFill>
                <a:latin typeface="Georgia"/>
                <a:cs typeface="Georgia"/>
              </a:rPr>
              <a:t>pakāpeniski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izveidojamam </a:t>
            </a:r>
            <a:r>
              <a:rPr dirty="0" sz="3700" spc="36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bibliotēku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tīklam.</a:t>
            </a:r>
            <a:endParaRPr sz="3700">
              <a:latin typeface="Georgia"/>
              <a:cs typeface="Georgia"/>
            </a:endParaRPr>
          </a:p>
          <a:p>
            <a:pPr algn="ctr" marL="125095" marR="117475">
              <a:lnSpc>
                <a:spcPts val="4350"/>
              </a:lnSpc>
            </a:pP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Latvijas Kultūras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Fonda </a:t>
            </a:r>
            <a:r>
              <a:rPr dirty="0" sz="3700" spc="285">
                <a:solidFill>
                  <a:srgbClr val="FBFFEC"/>
                </a:solidFill>
                <a:latin typeface="Georgia"/>
                <a:cs typeface="Georgia"/>
              </a:rPr>
              <a:t>dome </a:t>
            </a:r>
            <a:r>
              <a:rPr dirty="0" sz="3700" spc="2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izveidoja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īpašu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90">
                <a:solidFill>
                  <a:srgbClr val="FBFFEC"/>
                </a:solidFill>
                <a:latin typeface="Georgia"/>
                <a:cs typeface="Georgia"/>
              </a:rPr>
              <a:t>komisiju,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Georgia"/>
                <a:cs typeface="Georgia"/>
              </a:rPr>
              <a:t>kura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85">
                <a:solidFill>
                  <a:srgbClr val="FBFFEC"/>
                </a:solidFill>
                <a:latin typeface="Georgia"/>
                <a:cs typeface="Georgia"/>
              </a:rPr>
              <a:t>satādīja </a:t>
            </a:r>
            <a:r>
              <a:rPr dirty="0" sz="3700" spc="-8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grāmatu </a:t>
            </a:r>
            <a:r>
              <a:rPr dirty="0" sz="3700" spc="395">
                <a:solidFill>
                  <a:srgbClr val="FBFFEC"/>
                </a:solidFill>
                <a:latin typeface="Georgia"/>
                <a:cs typeface="Georgia"/>
              </a:rPr>
              <a:t>sarakstu, </a:t>
            </a:r>
            <a:r>
              <a:rPr dirty="0" sz="3700" spc="415">
                <a:solidFill>
                  <a:srgbClr val="FBFFEC"/>
                </a:solidFill>
                <a:latin typeface="Georgia"/>
                <a:cs typeface="Georgia"/>
              </a:rPr>
              <a:t>veica </a:t>
            </a:r>
            <a:r>
              <a:rPr dirty="0" sz="3700" spc="315">
                <a:solidFill>
                  <a:srgbClr val="FBFFEC"/>
                </a:solidFill>
                <a:latin typeface="Georgia"/>
                <a:cs typeface="Georgia"/>
              </a:rPr>
              <a:t>iepirkumus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un,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pēc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īpašas </a:t>
            </a:r>
            <a:r>
              <a:rPr dirty="0" sz="3700" spc="390">
                <a:solidFill>
                  <a:srgbClr val="FBFFEC"/>
                </a:solidFill>
                <a:latin typeface="Georgia"/>
                <a:cs typeface="Georgia"/>
              </a:rPr>
              <a:t>aptaujas </a:t>
            </a:r>
            <a:r>
              <a:rPr dirty="0" sz="3700" spc="425">
                <a:solidFill>
                  <a:srgbClr val="FBFFEC"/>
                </a:solidFill>
                <a:latin typeface="Georgia"/>
                <a:cs typeface="Georgia"/>
              </a:rPr>
              <a:t>veikšanas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un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izvērtēšanas, </a:t>
            </a:r>
            <a:r>
              <a:rPr dirty="0" sz="3700" spc="375">
                <a:solidFill>
                  <a:srgbClr val="FBFFEC"/>
                </a:solidFill>
                <a:latin typeface="Georgia"/>
                <a:cs typeface="Georgia"/>
              </a:rPr>
              <a:t>noteica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pašvaldības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un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85">
                <a:solidFill>
                  <a:srgbClr val="FBFFEC"/>
                </a:solidFill>
                <a:latin typeface="Georgia"/>
                <a:cs typeface="Georgia"/>
              </a:rPr>
              <a:t>biedrības,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kurām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tika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pieškiri </a:t>
            </a:r>
            <a:r>
              <a:rPr dirty="0" sz="3700" spc="30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bibliotēku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komplekti.</a:t>
            </a:r>
            <a:endParaRPr sz="3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0882" y="3212173"/>
            <a:ext cx="9813290" cy="8902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800" spc="320">
                <a:solidFill>
                  <a:srgbClr val="FBFFEC"/>
                </a:solidFill>
                <a:latin typeface="Georgia"/>
                <a:cs typeface="Georgia"/>
              </a:rPr>
              <a:t>KRUSTPILS</a:t>
            </a:r>
            <a:r>
              <a:rPr dirty="0" sz="38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50">
                <a:solidFill>
                  <a:srgbClr val="FBFFEC"/>
                </a:solidFill>
                <a:latin typeface="Georgia"/>
                <a:cs typeface="Georgia"/>
              </a:rPr>
              <a:t>PILSĒTAS</a:t>
            </a:r>
            <a:r>
              <a:rPr dirty="0" sz="38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00">
                <a:solidFill>
                  <a:srgbClr val="FBFFEC"/>
                </a:solidFill>
                <a:latin typeface="Georgia"/>
                <a:cs typeface="Georgia"/>
              </a:rPr>
              <a:t>BIBLIOTĒKA</a:t>
            </a:r>
            <a:endParaRPr sz="3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900">
              <a:latin typeface="Georgia"/>
              <a:cs typeface="Georgia"/>
            </a:endParaRPr>
          </a:p>
          <a:p>
            <a:pPr algn="ctr" marL="501015" marR="493395">
              <a:lnSpc>
                <a:spcPts val="4350"/>
              </a:lnSpc>
              <a:spcBef>
                <a:spcPts val="3315"/>
              </a:spcBef>
            </a:pP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Krustpils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pilsētas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Dome </a:t>
            </a:r>
            <a:r>
              <a:rPr dirty="0" sz="3700" spc="75">
                <a:solidFill>
                  <a:srgbClr val="FBFFEC"/>
                </a:solidFill>
                <a:latin typeface="Georgia"/>
                <a:cs typeface="Georgia"/>
              </a:rPr>
              <a:t>1923.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gada </a:t>
            </a:r>
            <a:r>
              <a:rPr dirty="0" sz="3700" spc="40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15">
                <a:solidFill>
                  <a:srgbClr val="FBFFEC"/>
                </a:solidFill>
                <a:latin typeface="Georgia"/>
                <a:cs typeface="Georgia"/>
              </a:rPr>
              <a:t>21.jūlija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sēdē </a:t>
            </a:r>
            <a:r>
              <a:rPr dirty="0" sz="3700" spc="310">
                <a:solidFill>
                  <a:srgbClr val="FBFFEC"/>
                </a:solidFill>
                <a:latin typeface="Georgia"/>
                <a:cs typeface="Georgia"/>
              </a:rPr>
              <a:t>nolemj </a:t>
            </a:r>
            <a:r>
              <a:rPr dirty="0" sz="3700" spc="345">
                <a:solidFill>
                  <a:srgbClr val="FBFFEC"/>
                </a:solidFill>
                <a:latin typeface="Georgia"/>
                <a:cs typeface="Georgia"/>
              </a:rPr>
              <a:t>lūgt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Latvijas </a:t>
            </a:r>
            <a:r>
              <a:rPr dirty="0" sz="3700" spc="38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Kultūras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Fondam</a:t>
            </a:r>
            <a:r>
              <a:rPr dirty="0" sz="3700" spc="21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5">
                <a:solidFill>
                  <a:srgbClr val="FBFFEC"/>
                </a:solidFill>
                <a:latin typeface="Georgia"/>
                <a:cs typeface="Georgia"/>
              </a:rPr>
              <a:t>piešķirt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Krustpils </a:t>
            </a:r>
            <a:r>
              <a:rPr dirty="0" sz="3700" spc="-8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pilsētai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vienu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no </a:t>
            </a:r>
            <a:r>
              <a:rPr dirty="0" sz="3700" spc="430">
                <a:solidFill>
                  <a:srgbClr val="FBFFEC"/>
                </a:solidFill>
                <a:latin typeface="Georgia"/>
                <a:cs typeface="Georgia"/>
              </a:rPr>
              <a:t>tautas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bibliotēku </a:t>
            </a:r>
            <a:r>
              <a:rPr dirty="0" sz="3700" spc="30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komplektiem.</a:t>
            </a:r>
            <a:endParaRPr sz="37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800">
              <a:latin typeface="Georgia"/>
              <a:cs typeface="Georgia"/>
            </a:endParaRPr>
          </a:p>
          <a:p>
            <a:pPr algn="ctr" marL="210185" marR="202565">
              <a:lnSpc>
                <a:spcPts val="4350"/>
              </a:lnSpc>
              <a:spcBef>
                <a:spcPts val="3260"/>
              </a:spcBef>
            </a:pP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Kultūras</a:t>
            </a:r>
            <a:r>
              <a:rPr dirty="0" sz="37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Fonda</a:t>
            </a:r>
            <a:r>
              <a:rPr dirty="0" sz="37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Domes</a:t>
            </a:r>
            <a:r>
              <a:rPr dirty="0" sz="37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sēdē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25">
                <a:solidFill>
                  <a:srgbClr val="FBFFEC"/>
                </a:solidFill>
                <a:latin typeface="Georgia"/>
                <a:cs typeface="Georgia"/>
              </a:rPr>
              <a:t>1924.gada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10">
                <a:solidFill>
                  <a:srgbClr val="FBFFEC"/>
                </a:solidFill>
                <a:latin typeface="Georgia"/>
                <a:cs typeface="Georgia"/>
              </a:rPr>
              <a:t>30.aprīlī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lūgums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Georgia"/>
                <a:cs typeface="Georgia"/>
              </a:rPr>
              <a:t>tiek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40">
                <a:solidFill>
                  <a:srgbClr val="FBFFEC"/>
                </a:solidFill>
                <a:latin typeface="Georgia"/>
                <a:cs typeface="Georgia"/>
              </a:rPr>
              <a:t>apstiprināts.</a:t>
            </a:r>
            <a:endParaRPr sz="3700">
              <a:latin typeface="Georgia"/>
              <a:cs typeface="Georgia"/>
            </a:endParaRPr>
          </a:p>
          <a:p>
            <a:pPr algn="ctr" marL="12700" marR="5080" indent="-635">
              <a:lnSpc>
                <a:spcPts val="4350"/>
              </a:lnSpc>
            </a:pP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Bibliotēkām </a:t>
            </a:r>
            <a:r>
              <a:rPr dirty="0" sz="3700" spc="365">
                <a:solidFill>
                  <a:srgbClr val="FBFFEC"/>
                </a:solidFill>
                <a:latin typeface="Georgia"/>
                <a:cs typeface="Georgia"/>
              </a:rPr>
              <a:t>tiek </a:t>
            </a:r>
            <a:r>
              <a:rPr dirty="0" sz="3700" spc="375">
                <a:solidFill>
                  <a:srgbClr val="FBFFEC"/>
                </a:solidFill>
                <a:latin typeface="Georgia"/>
                <a:cs typeface="Georgia"/>
              </a:rPr>
              <a:t>izstrādāti </a:t>
            </a:r>
            <a:r>
              <a:rPr dirty="0" sz="3700" spc="345">
                <a:solidFill>
                  <a:srgbClr val="FBFFEC"/>
                </a:solidFill>
                <a:latin typeface="Georgia"/>
                <a:cs typeface="Georgia"/>
              </a:rPr>
              <a:t>vienoti </a:t>
            </a: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noteikumi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par </a:t>
            </a:r>
            <a:r>
              <a:rPr dirty="0" sz="3700" spc="280">
                <a:solidFill>
                  <a:srgbClr val="FBFFEC"/>
                </a:solidFill>
                <a:latin typeface="Georgia"/>
                <a:cs typeface="Georgia"/>
              </a:rPr>
              <a:t>šo </a:t>
            </a:r>
            <a:r>
              <a:rPr dirty="0" sz="3700" spc="430">
                <a:solidFill>
                  <a:srgbClr val="FBFFEC"/>
                </a:solidFill>
                <a:latin typeface="Georgia"/>
                <a:cs typeface="Georgia"/>
              </a:rPr>
              <a:t>tautas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bibliotēku </a:t>
            </a:r>
            <a:r>
              <a:rPr dirty="0" sz="3700" spc="30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65">
                <a:solidFill>
                  <a:srgbClr val="FBFFEC"/>
                </a:solidFill>
                <a:latin typeface="Georgia"/>
                <a:cs typeface="Georgia"/>
              </a:rPr>
              <a:t>darbību,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lasītāju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60">
                <a:solidFill>
                  <a:srgbClr val="FBFFEC"/>
                </a:solidFill>
                <a:latin typeface="Georgia"/>
                <a:cs typeface="Georgia"/>
              </a:rPr>
              <a:t>apkalpošanu,</a:t>
            </a:r>
            <a:r>
              <a:rPr dirty="0" sz="3700" spc="21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5">
                <a:solidFill>
                  <a:srgbClr val="FBFFEC"/>
                </a:solidFill>
                <a:latin typeface="Georgia"/>
                <a:cs typeface="Georgia"/>
              </a:rPr>
              <a:t>atskaišu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nodošanu.</a:t>
            </a:r>
            <a:endParaRPr sz="37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9214" y="14562168"/>
            <a:ext cx="8515985" cy="296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8400"/>
              </a:lnSpc>
              <a:spcBef>
                <a:spcPts val="100"/>
              </a:spcBef>
            </a:pP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Grīnberga,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0" b="1">
                <a:solidFill>
                  <a:srgbClr val="FBFFEC"/>
                </a:solidFill>
                <a:latin typeface="Tahoma"/>
                <a:cs typeface="Tahoma"/>
              </a:rPr>
              <a:t>Inga.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0" b="1">
                <a:solidFill>
                  <a:srgbClr val="FBFFEC"/>
                </a:solidFill>
                <a:latin typeface="Tahoma"/>
                <a:cs typeface="Tahoma"/>
              </a:rPr>
              <a:t>novada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bibliotēku </a:t>
            </a:r>
            <a:r>
              <a:rPr dirty="0" sz="3000" spc="-86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5" b="1">
                <a:solidFill>
                  <a:srgbClr val="FBFFEC"/>
                </a:solidFill>
                <a:latin typeface="Tahoma"/>
                <a:cs typeface="Tahoma"/>
              </a:rPr>
              <a:t>attīstība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5" b="1">
                <a:solidFill>
                  <a:srgbClr val="FBFFEC"/>
                </a:solidFill>
                <a:latin typeface="Tahoma"/>
                <a:cs typeface="Tahoma"/>
              </a:rPr>
              <a:t>no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0" b="1">
                <a:solidFill>
                  <a:srgbClr val="FBFFEC"/>
                </a:solidFill>
                <a:latin typeface="Tahoma"/>
                <a:cs typeface="Tahoma"/>
              </a:rPr>
              <a:t>pirmsākumiem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līdz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20.gadsimta </a:t>
            </a:r>
            <a:r>
              <a:rPr dirty="0" sz="3000" spc="-5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0" b="1">
                <a:solidFill>
                  <a:srgbClr val="FBFFEC"/>
                </a:solidFill>
                <a:latin typeface="Tahoma"/>
                <a:cs typeface="Tahoma"/>
              </a:rPr>
              <a:t>40.gadiem,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2003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0" b="1">
                <a:solidFill>
                  <a:srgbClr val="FBFFEC"/>
                </a:solidFill>
                <a:latin typeface="Tahoma"/>
                <a:cs typeface="Tahoma"/>
              </a:rPr>
              <a:t>(Bakalaura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10" b="1">
                <a:solidFill>
                  <a:srgbClr val="FBFFEC"/>
                </a:solidFill>
                <a:latin typeface="Tahoma"/>
                <a:cs typeface="Tahoma"/>
              </a:rPr>
              <a:t>darbs)</a:t>
            </a:r>
            <a:endParaRPr sz="3000">
              <a:latin typeface="Tahoma"/>
              <a:cs typeface="Tahoma"/>
            </a:endParaRPr>
          </a:p>
          <a:p>
            <a:pPr algn="ctr" marL="33020" marR="25400">
              <a:lnSpc>
                <a:spcPct val="128400"/>
              </a:lnSpc>
            </a:pPr>
            <a:r>
              <a:rPr dirty="0" sz="3000" spc="-10" b="1">
                <a:solidFill>
                  <a:srgbClr val="FBFFEC"/>
                </a:solidFill>
                <a:latin typeface="Tahoma"/>
                <a:cs typeface="Tahoma"/>
              </a:rPr>
              <a:t>Valdības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Nr.100</a:t>
            </a:r>
            <a:r>
              <a:rPr dirty="0" sz="30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(1924,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14" b="1">
                <a:solidFill>
                  <a:srgbClr val="FBFFEC"/>
                </a:solidFill>
                <a:latin typeface="Tahoma"/>
                <a:cs typeface="Tahoma"/>
              </a:rPr>
              <a:t>5.maijs), </a:t>
            </a:r>
            <a:r>
              <a:rPr dirty="0" sz="3000" spc="-86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1.-3.lpp.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3354" y="2334562"/>
            <a:ext cx="4322445" cy="7137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>
                <a:latin typeface="Georgia"/>
                <a:cs typeface="Georgia"/>
              </a:rPr>
              <a:t>1923.-1924.</a:t>
            </a:r>
            <a:r>
              <a:rPr dirty="0" sz="4500" spc="-80">
                <a:latin typeface="Georgia"/>
                <a:cs typeface="Georgia"/>
              </a:rPr>
              <a:t> </a:t>
            </a:r>
            <a:r>
              <a:rPr dirty="0" sz="4500" spc="285">
                <a:latin typeface="Georgia"/>
                <a:cs typeface="Georgia"/>
              </a:rPr>
              <a:t>gadi</a:t>
            </a:r>
            <a:endParaRPr sz="4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2884" y="15418424"/>
            <a:ext cx="82975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Nr.32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(1924,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10" b="1">
                <a:solidFill>
                  <a:srgbClr val="FBFFEC"/>
                </a:solidFill>
                <a:latin typeface="Tahoma"/>
                <a:cs typeface="Tahoma"/>
              </a:rPr>
              <a:t>15.aug.)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2558" y="1991623"/>
            <a:ext cx="9514205" cy="10222230"/>
          </a:xfrm>
          <a:prstGeom prst="rect">
            <a:avLst/>
          </a:prstGeom>
        </p:spPr>
        <p:txBody>
          <a:bodyPr wrap="square" lIns="0" tIns="356870" rIns="0" bIns="0" rtlCol="0" vert="horz">
            <a:spAutoFit/>
          </a:bodyPr>
          <a:lstStyle/>
          <a:p>
            <a:pPr algn="ctr" marR="1342390">
              <a:lnSpc>
                <a:spcPct val="100000"/>
              </a:lnSpc>
              <a:spcBef>
                <a:spcPts val="2810"/>
              </a:spcBef>
            </a:pPr>
            <a:r>
              <a:rPr dirty="0" sz="4500" spc="130">
                <a:solidFill>
                  <a:srgbClr val="FBFFEC"/>
                </a:solidFill>
                <a:latin typeface="Georgia"/>
                <a:cs typeface="Georgia"/>
              </a:rPr>
              <a:t>1924.gads</a:t>
            </a:r>
            <a:endParaRPr sz="4500">
              <a:latin typeface="Georgia"/>
              <a:cs typeface="Georgia"/>
            </a:endParaRPr>
          </a:p>
          <a:p>
            <a:pPr algn="ctr" marL="123825">
              <a:lnSpc>
                <a:spcPct val="100000"/>
              </a:lnSpc>
              <a:spcBef>
                <a:spcPts val="2290"/>
              </a:spcBef>
            </a:pPr>
            <a:r>
              <a:rPr dirty="0" sz="3800" spc="320">
                <a:solidFill>
                  <a:srgbClr val="FBFFEC"/>
                </a:solidFill>
                <a:latin typeface="Georgia"/>
                <a:cs typeface="Georgia"/>
              </a:rPr>
              <a:t>KRUSTPILS</a:t>
            </a:r>
            <a:r>
              <a:rPr dirty="0" sz="38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50">
                <a:solidFill>
                  <a:srgbClr val="FBFFEC"/>
                </a:solidFill>
                <a:latin typeface="Georgia"/>
                <a:cs typeface="Georgia"/>
              </a:rPr>
              <a:t>PILSĒTAS</a:t>
            </a:r>
            <a:r>
              <a:rPr dirty="0" sz="38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00">
                <a:solidFill>
                  <a:srgbClr val="FBFFEC"/>
                </a:solidFill>
                <a:latin typeface="Georgia"/>
                <a:cs typeface="Georgia"/>
              </a:rPr>
              <a:t>BIBLIOTĒKA</a:t>
            </a:r>
            <a:endParaRPr sz="3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900">
              <a:latin typeface="Georgia"/>
              <a:cs typeface="Georgia"/>
            </a:endParaRPr>
          </a:p>
          <a:p>
            <a:pPr algn="ctr" marL="260350" marR="128270">
              <a:lnSpc>
                <a:spcPts val="4350"/>
              </a:lnSpc>
              <a:spcBef>
                <a:spcPts val="3315"/>
              </a:spcBef>
            </a:pP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Krustpils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pilsētas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Georgia"/>
                <a:cs typeface="Georgia"/>
              </a:rPr>
              <a:t>valdes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Georgia"/>
                <a:cs typeface="Georgia"/>
              </a:rPr>
              <a:t>sekretāram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Georgia"/>
                <a:cs typeface="Georgia"/>
              </a:rPr>
              <a:t>Nikolajam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Ozoliņam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tika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uzticēts </a:t>
            </a:r>
            <a:r>
              <a:rPr dirty="0" sz="3700" spc="38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5">
                <a:solidFill>
                  <a:srgbClr val="FBFFEC"/>
                </a:solidFill>
                <a:latin typeface="Georgia"/>
                <a:cs typeface="Georgia"/>
              </a:rPr>
              <a:t>saņemt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Kultūras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Fonda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bibliotekas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komplektu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125">
                <a:solidFill>
                  <a:srgbClr val="FBFFEC"/>
                </a:solidFill>
                <a:latin typeface="Georgia"/>
                <a:cs typeface="Georgia"/>
              </a:rPr>
              <a:t>-547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gramatas.</a:t>
            </a:r>
            <a:endParaRPr sz="3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Georgia"/>
              <a:cs typeface="Georgia"/>
            </a:endParaRPr>
          </a:p>
          <a:p>
            <a:pPr algn="ctr" marL="12700" marR="5080" indent="124460">
              <a:lnSpc>
                <a:spcPts val="4350"/>
              </a:lnSpc>
              <a:spcBef>
                <a:spcPts val="5"/>
              </a:spcBef>
            </a:pPr>
            <a:r>
              <a:rPr dirty="0" sz="3700" spc="225">
                <a:solidFill>
                  <a:srgbClr val="FBFFEC"/>
                </a:solidFill>
                <a:latin typeface="Georgia"/>
                <a:cs typeface="Georgia"/>
              </a:rPr>
              <a:t>1924.gada </a:t>
            </a:r>
            <a:r>
              <a:rPr dirty="0" sz="3700" spc="250">
                <a:solidFill>
                  <a:srgbClr val="FBFFEC"/>
                </a:solidFill>
                <a:latin typeface="Georgia"/>
                <a:cs typeface="Georgia"/>
              </a:rPr>
              <a:t>16.jūlijā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bibliotēka </a:t>
            </a:r>
            <a:r>
              <a:rPr dirty="0" sz="3700" spc="415">
                <a:solidFill>
                  <a:srgbClr val="FBFFEC"/>
                </a:solidFill>
                <a:latin typeface="Georgia"/>
                <a:cs typeface="Georgia"/>
              </a:rPr>
              <a:t>uzsāk </a:t>
            </a:r>
            <a:r>
              <a:rPr dirty="0" sz="3700" spc="420">
                <a:solidFill>
                  <a:srgbClr val="FBFFEC"/>
                </a:solidFill>
                <a:latin typeface="Georgia"/>
                <a:cs typeface="Georgia"/>
              </a:rPr>
              <a:t> savu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darbību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pilsētas </a:t>
            </a:r>
            <a:r>
              <a:rPr dirty="0" sz="3700" spc="390">
                <a:solidFill>
                  <a:srgbClr val="FBFFEC"/>
                </a:solidFill>
                <a:latin typeface="Georgia"/>
                <a:cs typeface="Georgia"/>
              </a:rPr>
              <a:t>valdes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telpās </a:t>
            </a:r>
            <a:r>
              <a:rPr dirty="0" sz="3700" spc="3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Rīgas </a:t>
            </a: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ielā </a:t>
            </a:r>
            <a:r>
              <a:rPr dirty="0" sz="3700" spc="70">
                <a:solidFill>
                  <a:srgbClr val="FBFFEC"/>
                </a:solidFill>
                <a:latin typeface="Georgia"/>
                <a:cs typeface="Georgia"/>
              </a:rPr>
              <a:t>137. </a:t>
            </a:r>
            <a:r>
              <a:rPr dirty="0" sz="3700" spc="409">
                <a:solidFill>
                  <a:srgbClr val="FBFFEC"/>
                </a:solidFill>
                <a:latin typeface="Georgia"/>
                <a:cs typeface="Georgia"/>
              </a:rPr>
              <a:t>Laikrakstā </a:t>
            </a:r>
            <a:r>
              <a:rPr dirty="0" sz="3700" spc="285">
                <a:solidFill>
                  <a:srgbClr val="FBFFEC"/>
                </a:solidFill>
                <a:latin typeface="Georgia"/>
                <a:cs typeface="Georgia"/>
              </a:rPr>
              <a:t>"Jēkabpils </a:t>
            </a:r>
            <a:r>
              <a:rPr dirty="0" sz="3700" spc="2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45">
                <a:solidFill>
                  <a:srgbClr val="FBFFEC"/>
                </a:solidFill>
                <a:latin typeface="Georgia"/>
                <a:cs typeface="Georgia"/>
              </a:rPr>
              <a:t>Vēstnesis"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rakstīts: </a:t>
            </a:r>
            <a:r>
              <a:rPr dirty="0" sz="3700" spc="420">
                <a:solidFill>
                  <a:srgbClr val="FBFFEC"/>
                </a:solidFill>
                <a:latin typeface="Georgia"/>
                <a:cs typeface="Georgia"/>
              </a:rPr>
              <a:t>Grāmatas </a:t>
            </a:r>
            <a:r>
              <a:rPr dirty="0" sz="3700" spc="434">
                <a:solidFill>
                  <a:srgbClr val="FBFFEC"/>
                </a:solidFill>
                <a:latin typeface="Georgia"/>
                <a:cs typeface="Georgia"/>
              </a:rPr>
              <a:t>var </a:t>
            </a:r>
            <a:r>
              <a:rPr dirty="0" sz="3700" spc="44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dabūt </a:t>
            </a:r>
            <a:r>
              <a:rPr dirty="0" sz="3700" spc="325">
                <a:solidFill>
                  <a:srgbClr val="FBFFEC"/>
                </a:solidFill>
                <a:latin typeface="Georgia"/>
                <a:cs typeface="Georgia"/>
              </a:rPr>
              <a:t>visi </a:t>
            </a:r>
            <a:r>
              <a:rPr dirty="0" sz="3700" spc="280">
                <a:solidFill>
                  <a:srgbClr val="FBFFEC"/>
                </a:solidFill>
                <a:latin typeface="Georgia"/>
                <a:cs typeface="Georgia"/>
              </a:rPr>
              <a:t>pilsoņi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pirmdienās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un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75">
                <a:solidFill>
                  <a:srgbClr val="FBFFEC"/>
                </a:solidFill>
                <a:latin typeface="Georgia"/>
                <a:cs typeface="Georgia"/>
              </a:rPr>
              <a:t>ceturtdienās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no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65">
                <a:solidFill>
                  <a:srgbClr val="FBFFEC"/>
                </a:solidFill>
                <a:latin typeface="Georgia"/>
                <a:cs typeface="Georgia"/>
              </a:rPr>
              <a:t>2-4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pēc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15">
                <a:solidFill>
                  <a:srgbClr val="FBFFEC"/>
                </a:solidFill>
                <a:latin typeface="Georgia"/>
                <a:cs typeface="Georgia"/>
              </a:rPr>
              <a:t>pusdienas.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40">
                <a:solidFill>
                  <a:srgbClr val="FBFFEC"/>
                </a:solidFill>
                <a:latin typeface="Georgia"/>
                <a:cs typeface="Georgia"/>
              </a:rPr>
              <a:t>Par </a:t>
            </a:r>
            <a:r>
              <a:rPr dirty="0" sz="3700" spc="-87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5">
                <a:solidFill>
                  <a:srgbClr val="FBFFEC"/>
                </a:solidFill>
                <a:latin typeface="Georgia"/>
                <a:cs typeface="Georgia"/>
              </a:rPr>
              <a:t>bibliotekāriem </a:t>
            </a:r>
            <a:r>
              <a:rPr dirty="0" sz="3700" spc="360">
                <a:solidFill>
                  <a:srgbClr val="FBFFEC"/>
                </a:solidFill>
                <a:latin typeface="Georgia"/>
                <a:cs typeface="Georgia"/>
              </a:rPr>
              <a:t>ievēlēti </a:t>
            </a:r>
            <a:r>
              <a:rPr dirty="0" sz="3700" spc="315">
                <a:solidFill>
                  <a:srgbClr val="FBFFEC"/>
                </a:solidFill>
                <a:latin typeface="Georgia"/>
                <a:cs typeface="Georgia"/>
              </a:rPr>
              <a:t>Ozoliņš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un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5">
                <a:solidFill>
                  <a:srgbClr val="FBFFEC"/>
                </a:solidFill>
                <a:latin typeface="Georgia"/>
                <a:cs typeface="Georgia"/>
              </a:rPr>
              <a:t>Zemīte.</a:t>
            </a:r>
            <a:endParaRPr sz="3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2473" y="14009498"/>
            <a:ext cx="906970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0" marR="5080" indent="-2394585">
              <a:lnSpc>
                <a:spcPct val="1284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Vēstures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05" b="1">
                <a:solidFill>
                  <a:srgbClr val="FBFFEC"/>
                </a:solidFill>
                <a:latin typeface="Tahoma"/>
                <a:cs typeface="Tahoma"/>
              </a:rPr>
              <a:t>muzeja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materiāli,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pierakstīti </a:t>
            </a:r>
            <a:r>
              <a:rPr dirty="0" sz="3000" spc="-86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Rīga,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1993.gada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martā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2260" y="2109541"/>
            <a:ext cx="9670415" cy="8899525"/>
          </a:xfrm>
          <a:prstGeom prst="rect">
            <a:avLst/>
          </a:prstGeom>
        </p:spPr>
        <p:txBody>
          <a:bodyPr wrap="square" lIns="0" tIns="239395" rIns="0" bIns="0" rtlCol="0" vert="horz">
            <a:spAutoFit/>
          </a:bodyPr>
          <a:lstStyle/>
          <a:p>
            <a:pPr algn="ctr" marR="1217930">
              <a:lnSpc>
                <a:spcPct val="100000"/>
              </a:lnSpc>
              <a:spcBef>
                <a:spcPts val="1885"/>
              </a:spcBef>
            </a:pPr>
            <a:r>
              <a:rPr dirty="0" sz="4500" spc="130">
                <a:solidFill>
                  <a:srgbClr val="FBFFEC"/>
                </a:solidFill>
                <a:latin typeface="Georgia"/>
                <a:cs typeface="Georgia"/>
              </a:rPr>
              <a:t>1924.gads</a:t>
            </a:r>
            <a:endParaRPr sz="45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3800" spc="320">
                <a:solidFill>
                  <a:srgbClr val="FBFFEC"/>
                </a:solidFill>
                <a:latin typeface="Georgia"/>
                <a:cs typeface="Georgia"/>
              </a:rPr>
              <a:t>KRUSTPILS</a:t>
            </a:r>
            <a:r>
              <a:rPr dirty="0" sz="38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50">
                <a:solidFill>
                  <a:srgbClr val="FBFFEC"/>
                </a:solidFill>
                <a:latin typeface="Georgia"/>
                <a:cs typeface="Georgia"/>
              </a:rPr>
              <a:t>PILSĒTAS</a:t>
            </a:r>
            <a:r>
              <a:rPr dirty="0" sz="3800" spc="19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800" spc="300">
                <a:solidFill>
                  <a:srgbClr val="FBFFEC"/>
                </a:solidFill>
                <a:latin typeface="Georgia"/>
                <a:cs typeface="Georgia"/>
              </a:rPr>
              <a:t>BIBLIOTĒKA</a:t>
            </a:r>
            <a:endParaRPr sz="3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900">
              <a:latin typeface="Georgia"/>
              <a:cs typeface="Georgia"/>
            </a:endParaRPr>
          </a:p>
          <a:p>
            <a:pPr algn="ctr" marL="12700" marR="5080">
              <a:lnSpc>
                <a:spcPts val="4350"/>
              </a:lnSpc>
              <a:spcBef>
                <a:spcPts val="3304"/>
              </a:spcBef>
            </a:pP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No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Krustpils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pilsētas </a:t>
            </a:r>
            <a:r>
              <a:rPr dirty="0" sz="3700" spc="390">
                <a:solidFill>
                  <a:srgbClr val="FBFFEC"/>
                </a:solidFill>
                <a:latin typeface="Georgia"/>
                <a:cs typeface="Georgia"/>
              </a:rPr>
              <a:t>valdes </a:t>
            </a:r>
            <a:r>
              <a:rPr dirty="0" sz="3700" spc="420">
                <a:solidFill>
                  <a:srgbClr val="FBFFEC"/>
                </a:solidFill>
                <a:latin typeface="Georgia"/>
                <a:cs typeface="Georgia"/>
              </a:rPr>
              <a:t>sekretāra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Georgia"/>
                <a:cs typeface="Georgia"/>
              </a:rPr>
              <a:t>Nikolaja </a:t>
            </a:r>
            <a:r>
              <a:rPr dirty="0" sz="3700" spc="335">
                <a:solidFill>
                  <a:srgbClr val="FBFFEC"/>
                </a:solidFill>
                <a:latin typeface="Georgia"/>
                <a:cs typeface="Georgia"/>
              </a:rPr>
              <a:t>Ozoliņa </a:t>
            </a:r>
            <a:r>
              <a:rPr dirty="0" sz="3700" spc="345">
                <a:solidFill>
                  <a:srgbClr val="FBFFEC"/>
                </a:solidFill>
                <a:latin typeface="Georgia"/>
                <a:cs typeface="Georgia"/>
              </a:rPr>
              <a:t>atmiņām: </a:t>
            </a: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 Bibliotekāra </a:t>
            </a:r>
            <a:r>
              <a:rPr dirty="0" sz="3700" spc="455">
                <a:solidFill>
                  <a:srgbClr val="FBFFEC"/>
                </a:solidFill>
                <a:latin typeface="Georgia"/>
                <a:cs typeface="Georgia"/>
              </a:rPr>
              <a:t>štata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vienības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nebija, </a:t>
            </a:r>
            <a:r>
              <a:rPr dirty="0" sz="3700" spc="30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40">
                <a:solidFill>
                  <a:srgbClr val="FBFFEC"/>
                </a:solidFill>
                <a:latin typeface="Georgia"/>
                <a:cs typeface="Georgia"/>
              </a:rPr>
              <a:t>bibliotekāra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darbu </a:t>
            </a: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apņēmos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pats </a:t>
            </a: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kopā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ar </a:t>
            </a:r>
            <a:r>
              <a:rPr dirty="0" sz="3700" spc="390">
                <a:solidFill>
                  <a:srgbClr val="FBFFEC"/>
                </a:solidFill>
                <a:latin typeface="Georgia"/>
                <a:cs typeface="Georgia"/>
              </a:rPr>
              <a:t>grāmatvedi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Olgu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Zemīti. </a:t>
            </a:r>
            <a:r>
              <a:rPr dirty="0" sz="3700" spc="360">
                <a:solidFill>
                  <a:srgbClr val="FBFFEC"/>
                </a:solidFill>
                <a:latin typeface="Georgia"/>
                <a:cs typeface="Georgia"/>
              </a:rPr>
              <a:t>Izkārtojām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45">
                <a:solidFill>
                  <a:srgbClr val="FBFFEC"/>
                </a:solidFill>
                <a:latin typeface="Georgia"/>
                <a:cs typeface="Georgia"/>
              </a:rPr>
              <a:t>vietu,</a:t>
            </a:r>
            <a:r>
              <a:rPr dirty="0" sz="3700" spc="19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25">
                <a:solidFill>
                  <a:srgbClr val="FBFFEC"/>
                </a:solidFill>
                <a:latin typeface="Georgia"/>
                <a:cs typeface="Georgia"/>
              </a:rPr>
              <a:t>dabūjām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grāmatu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50">
                <a:solidFill>
                  <a:srgbClr val="FBFFEC"/>
                </a:solidFill>
                <a:latin typeface="Georgia"/>
                <a:cs typeface="Georgia"/>
              </a:rPr>
              <a:t>skapi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grāmatu </a:t>
            </a:r>
            <a:r>
              <a:rPr dirty="0" sz="3700" spc="-8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Georgia"/>
                <a:cs typeface="Georgia"/>
              </a:rPr>
              <a:t>izvietošanai. </a:t>
            </a:r>
            <a:r>
              <a:rPr dirty="0" sz="3700" spc="405">
                <a:solidFill>
                  <a:srgbClr val="FBFFEC"/>
                </a:solidFill>
                <a:latin typeface="Georgia"/>
                <a:cs typeface="Georgia"/>
              </a:rPr>
              <a:t>Sarakstījām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grāmatu </a:t>
            </a:r>
            <a:r>
              <a:rPr dirty="0" sz="3700" spc="405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60">
                <a:solidFill>
                  <a:srgbClr val="FBFFEC"/>
                </a:solidFill>
                <a:latin typeface="Georgia"/>
                <a:cs typeface="Georgia"/>
              </a:rPr>
              <a:t>pasītes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un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bibliotēka </a:t>
            </a:r>
            <a:r>
              <a:rPr dirty="0" sz="3700" spc="434">
                <a:solidFill>
                  <a:srgbClr val="FBFFEC"/>
                </a:solidFill>
                <a:latin typeface="Georgia"/>
                <a:cs typeface="Georgia"/>
              </a:rPr>
              <a:t>uzsāka </a:t>
            </a:r>
            <a:r>
              <a:rPr dirty="0" sz="3700" spc="295">
                <a:solidFill>
                  <a:srgbClr val="FBFFEC"/>
                </a:solidFill>
                <a:latin typeface="Georgia"/>
                <a:cs typeface="Georgia"/>
              </a:rPr>
              <a:t>darbu </a:t>
            </a:r>
            <a:r>
              <a:rPr dirty="0" sz="3700" spc="3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Georgia"/>
                <a:cs typeface="Georgia"/>
              </a:rPr>
              <a:t>katru </a:t>
            </a:r>
            <a:r>
              <a:rPr dirty="0" sz="3700" spc="280">
                <a:solidFill>
                  <a:srgbClr val="FBFFEC"/>
                </a:solidFill>
                <a:latin typeface="Georgia"/>
                <a:cs typeface="Georgia"/>
              </a:rPr>
              <a:t>dienu, </a:t>
            </a:r>
            <a:r>
              <a:rPr dirty="0" sz="3700" spc="320">
                <a:solidFill>
                  <a:srgbClr val="FBFFEC"/>
                </a:solidFill>
                <a:latin typeface="Georgia"/>
                <a:cs typeface="Georgia"/>
              </a:rPr>
              <a:t>pēc </a:t>
            </a:r>
            <a:r>
              <a:rPr dirty="0" sz="3700" spc="315">
                <a:solidFill>
                  <a:srgbClr val="FBFFEC"/>
                </a:solidFill>
                <a:latin typeface="Georgia"/>
                <a:cs typeface="Georgia"/>
              </a:rPr>
              <a:t>pusdienas. </a:t>
            </a:r>
            <a:r>
              <a:rPr dirty="0" sz="3700" spc="355">
                <a:solidFill>
                  <a:srgbClr val="FBFFEC"/>
                </a:solidFill>
                <a:latin typeface="Georgia"/>
                <a:cs typeface="Georgia"/>
              </a:rPr>
              <a:t>Lasītāju </a:t>
            </a:r>
            <a:r>
              <a:rPr dirty="0" sz="3700" spc="36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70">
                <a:solidFill>
                  <a:srgbClr val="FBFFEC"/>
                </a:solidFill>
                <a:latin typeface="Georgia"/>
                <a:cs typeface="Georgia"/>
              </a:rPr>
              <a:t>netrūka.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Vairums </a:t>
            </a:r>
            <a:r>
              <a:rPr dirty="0" sz="3700" spc="340">
                <a:solidFill>
                  <a:srgbClr val="FBFFEC"/>
                </a:solidFill>
                <a:latin typeface="Georgia"/>
                <a:cs typeface="Georgia"/>
              </a:rPr>
              <a:t>skolēnu,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arī </a:t>
            </a:r>
            <a:r>
              <a:rPr dirty="0" sz="3700" spc="275">
                <a:solidFill>
                  <a:srgbClr val="FBFFEC"/>
                </a:solidFill>
                <a:latin typeface="Georgia"/>
                <a:cs typeface="Georgia"/>
              </a:rPr>
              <a:t>no </a:t>
            </a:r>
            <a:r>
              <a:rPr dirty="0" sz="3700" spc="28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415">
                <a:solidFill>
                  <a:srgbClr val="FBFFEC"/>
                </a:solidFill>
                <a:latin typeface="Georgia"/>
                <a:cs typeface="Georgia"/>
              </a:rPr>
              <a:t>aizDaugavas</a:t>
            </a:r>
            <a:r>
              <a:rPr dirty="0" sz="3700" spc="200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Georgia"/>
                <a:cs typeface="Georgia"/>
              </a:rPr>
              <a:t>[Jēkabpils]</a:t>
            </a:r>
            <a:r>
              <a:rPr dirty="0" sz="3700" spc="204">
                <a:solidFill>
                  <a:srgbClr val="FBFFEC"/>
                </a:solidFill>
                <a:latin typeface="Georgia"/>
                <a:cs typeface="Georgia"/>
              </a:rPr>
              <a:t> </a:t>
            </a:r>
            <a:r>
              <a:rPr dirty="0" sz="3700" spc="330">
                <a:solidFill>
                  <a:srgbClr val="FBFFEC"/>
                </a:solidFill>
                <a:latin typeface="Georgia"/>
                <a:cs typeface="Georgia"/>
              </a:rPr>
              <a:t>pilsētiņas.</a:t>
            </a:r>
            <a:endParaRPr sz="3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1854" y="4258470"/>
            <a:ext cx="5158111" cy="6599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35234" y="3452779"/>
            <a:ext cx="9178925" cy="6000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750" spc="565">
                <a:solidFill>
                  <a:srgbClr val="FBFFEC"/>
                </a:solidFill>
                <a:latin typeface="Cambria"/>
                <a:cs typeface="Cambria"/>
              </a:rPr>
              <a:t>KRUSTPILS</a:t>
            </a:r>
            <a:r>
              <a:rPr dirty="0" sz="375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50" spc="570">
                <a:solidFill>
                  <a:srgbClr val="FBFFEC"/>
                </a:solidFill>
                <a:latin typeface="Cambria"/>
                <a:cs typeface="Cambria"/>
              </a:rPr>
              <a:t>PILSĒTAS</a:t>
            </a:r>
            <a:r>
              <a:rPr dirty="0" sz="3750" spc="2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50" spc="530">
                <a:solidFill>
                  <a:srgbClr val="FBFFEC"/>
                </a:solidFill>
                <a:latin typeface="Cambria"/>
                <a:cs typeface="Cambria"/>
              </a:rPr>
              <a:t>BIBLIOTĒKA</a:t>
            </a:r>
            <a:endParaRPr sz="37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7950" y="11609450"/>
            <a:ext cx="8593455" cy="1769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29299"/>
              </a:lnSpc>
              <a:spcBef>
                <a:spcPts val="95"/>
              </a:spcBef>
            </a:pPr>
            <a:r>
              <a:rPr dirty="0" sz="2950" spc="10" b="1">
                <a:solidFill>
                  <a:srgbClr val="FBFFEC"/>
                </a:solidFill>
                <a:latin typeface="Tahoma"/>
                <a:cs typeface="Tahoma"/>
              </a:rPr>
              <a:t>Krustpils</a:t>
            </a:r>
            <a:r>
              <a:rPr dirty="0" sz="295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15" b="1">
                <a:solidFill>
                  <a:srgbClr val="FBFFEC"/>
                </a:solidFill>
                <a:latin typeface="Tahoma"/>
                <a:cs typeface="Tahoma"/>
              </a:rPr>
              <a:t>pilsētas</a:t>
            </a:r>
            <a:r>
              <a:rPr dirty="0" sz="295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5" b="1">
                <a:solidFill>
                  <a:srgbClr val="FBFFEC"/>
                </a:solidFill>
                <a:latin typeface="Tahoma"/>
                <a:cs typeface="Tahoma"/>
              </a:rPr>
              <a:t>bibliotēkas</a:t>
            </a:r>
            <a:r>
              <a:rPr dirty="0" sz="295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40" b="1">
                <a:solidFill>
                  <a:srgbClr val="FBFFEC"/>
                </a:solidFill>
                <a:latin typeface="Tahoma"/>
                <a:cs typeface="Tahoma"/>
              </a:rPr>
              <a:t>pirmais</a:t>
            </a:r>
            <a:r>
              <a:rPr dirty="0" sz="295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25" b="1">
                <a:solidFill>
                  <a:srgbClr val="FBFFEC"/>
                </a:solidFill>
                <a:latin typeface="Tahoma"/>
                <a:cs typeface="Tahoma"/>
              </a:rPr>
              <a:t>pārzinis </a:t>
            </a:r>
            <a:r>
              <a:rPr dirty="0" sz="2950" spc="-85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45" b="1">
                <a:solidFill>
                  <a:srgbClr val="FBFFEC"/>
                </a:solidFill>
                <a:latin typeface="Tahoma"/>
                <a:cs typeface="Tahoma"/>
              </a:rPr>
              <a:t>(bibliotekārs)</a:t>
            </a:r>
            <a:r>
              <a:rPr dirty="0" sz="295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60" b="1">
                <a:solidFill>
                  <a:srgbClr val="FBFFEC"/>
                </a:solidFill>
                <a:latin typeface="Tahoma"/>
                <a:cs typeface="Tahoma"/>
              </a:rPr>
              <a:t>(1924.-1938.),</a:t>
            </a:r>
            <a:r>
              <a:rPr dirty="0" sz="295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15" b="1">
                <a:solidFill>
                  <a:srgbClr val="FBFFEC"/>
                </a:solidFill>
                <a:latin typeface="Tahoma"/>
                <a:cs typeface="Tahoma"/>
              </a:rPr>
              <a:t>pilsētas</a:t>
            </a:r>
            <a:r>
              <a:rPr dirty="0" sz="295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30" b="1">
                <a:solidFill>
                  <a:srgbClr val="FBFFEC"/>
                </a:solidFill>
                <a:latin typeface="Tahoma"/>
                <a:cs typeface="Tahoma"/>
              </a:rPr>
              <a:t>valdes</a:t>
            </a:r>
            <a:endParaRPr sz="2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dirty="0" sz="2950" spc="-20" b="1">
                <a:solidFill>
                  <a:srgbClr val="FBFFEC"/>
                </a:solidFill>
                <a:latin typeface="Tahoma"/>
                <a:cs typeface="Tahoma"/>
              </a:rPr>
              <a:t>sekretārs</a:t>
            </a:r>
            <a:r>
              <a:rPr dirty="0" sz="295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5" b="1">
                <a:solidFill>
                  <a:srgbClr val="FBFFEC"/>
                </a:solidFill>
                <a:latin typeface="Tahoma"/>
                <a:cs typeface="Tahoma"/>
              </a:rPr>
              <a:t>Nikolajs</a:t>
            </a:r>
            <a:r>
              <a:rPr dirty="0" sz="295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30" b="1">
                <a:solidFill>
                  <a:srgbClr val="FBFFEC"/>
                </a:solidFill>
                <a:latin typeface="Tahoma"/>
                <a:cs typeface="Tahoma"/>
              </a:rPr>
              <a:t>Ozoliņš</a:t>
            </a:r>
            <a:r>
              <a:rPr dirty="0" sz="295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2950" spc="-65" b="1">
                <a:solidFill>
                  <a:srgbClr val="FBFFEC"/>
                </a:solidFill>
                <a:latin typeface="Tahoma"/>
                <a:cs typeface="Tahoma"/>
              </a:rPr>
              <a:t>(1899-1996)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5746" y="2334559"/>
            <a:ext cx="2697480" cy="7137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140">
                <a:latin typeface="Cambria"/>
                <a:cs typeface="Cambria"/>
              </a:rPr>
              <a:t>1924.gads</a:t>
            </a:r>
            <a:endParaRPr sz="4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6278" y="3326981"/>
            <a:ext cx="9270365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565">
                <a:solidFill>
                  <a:srgbClr val="FBFFEC"/>
                </a:solidFill>
                <a:latin typeface="Cambria"/>
                <a:cs typeface="Cambria"/>
              </a:rPr>
              <a:t>KRUSTPILS</a:t>
            </a:r>
            <a:r>
              <a:rPr dirty="0" sz="38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570">
                <a:solidFill>
                  <a:srgbClr val="FBFFEC"/>
                </a:solidFill>
                <a:latin typeface="Cambria"/>
                <a:cs typeface="Cambria"/>
              </a:rPr>
              <a:t>PILSĒTAS</a:t>
            </a:r>
            <a:r>
              <a:rPr dirty="0" sz="38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525">
                <a:solidFill>
                  <a:srgbClr val="FBFFEC"/>
                </a:solidFill>
                <a:latin typeface="Cambria"/>
                <a:cs typeface="Cambria"/>
              </a:rPr>
              <a:t>BIBLIOTĒKA</a:t>
            </a:r>
            <a:endParaRPr sz="3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0094" y="8338517"/>
            <a:ext cx="8602980" cy="114490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579755" marR="5080" indent="-567690">
              <a:lnSpc>
                <a:spcPts val="4350"/>
              </a:lnSpc>
              <a:spcBef>
                <a:spcPts val="310"/>
              </a:spcBef>
            </a:pPr>
            <a:r>
              <a:rPr dirty="0" sz="3700" spc="395">
                <a:solidFill>
                  <a:srgbClr val="FBFFEC"/>
                </a:solidFill>
                <a:latin typeface="Cambria"/>
                <a:cs typeface="Cambria"/>
              </a:rPr>
              <a:t>Krustpils</a:t>
            </a:r>
            <a:r>
              <a:rPr dirty="0" sz="37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pilsētas</a:t>
            </a:r>
            <a:r>
              <a:rPr dirty="0" sz="37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15">
                <a:solidFill>
                  <a:srgbClr val="FBFFEC"/>
                </a:solidFill>
                <a:latin typeface="Cambria"/>
                <a:cs typeface="Cambria"/>
              </a:rPr>
              <a:t>valdes</a:t>
            </a:r>
            <a:r>
              <a:rPr dirty="0" sz="3700" spc="2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70">
                <a:solidFill>
                  <a:srgbClr val="FBFFEC"/>
                </a:solidFill>
                <a:latin typeface="Cambria"/>
                <a:cs typeface="Cambria"/>
              </a:rPr>
              <a:t>ēka,</a:t>
            </a:r>
            <a:r>
              <a:rPr dirty="0" sz="37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kurā </a:t>
            </a:r>
            <a:r>
              <a:rPr dirty="0" sz="3700" spc="-80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600">
                <a:solidFill>
                  <a:srgbClr val="FBFFEC"/>
                </a:solidFill>
                <a:latin typeface="Cambria"/>
                <a:cs typeface="Cambria"/>
              </a:rPr>
              <a:t>a</a:t>
            </a:r>
            <a:r>
              <a:rPr dirty="0" sz="3700" spc="475">
                <a:solidFill>
                  <a:srgbClr val="FBFFEC"/>
                </a:solidFill>
                <a:latin typeface="Cambria"/>
                <a:cs typeface="Cambria"/>
              </a:rPr>
              <a:t>t</a:t>
            </a:r>
            <a:r>
              <a:rPr dirty="0" sz="3700" spc="310">
                <a:solidFill>
                  <a:srgbClr val="FBFFEC"/>
                </a:solidFill>
                <a:latin typeface="Cambria"/>
                <a:cs typeface="Cambria"/>
              </a:rPr>
              <a:t>r</a:t>
            </a:r>
            <a:r>
              <a:rPr dirty="0" sz="3700" spc="600">
                <a:solidFill>
                  <a:srgbClr val="FBFFEC"/>
                </a:solidFill>
                <a:latin typeface="Cambria"/>
                <a:cs typeface="Cambria"/>
              </a:rPr>
              <a:t>a</a:t>
            </a:r>
            <a:r>
              <a:rPr dirty="0" sz="3700" spc="300">
                <a:solidFill>
                  <a:srgbClr val="FBFFEC"/>
                </a:solidFill>
                <a:latin typeface="Cambria"/>
                <a:cs typeface="Cambria"/>
              </a:rPr>
              <a:t>d</a:t>
            </a:r>
            <a:r>
              <a:rPr dirty="0" sz="3700" spc="600">
                <a:solidFill>
                  <a:srgbClr val="FBFFEC"/>
                </a:solidFill>
                <a:latin typeface="Cambria"/>
                <a:cs typeface="Cambria"/>
              </a:rPr>
              <a:t>ā</a:t>
            </a:r>
            <a:r>
              <a:rPr dirty="0" sz="3700" spc="295">
                <a:solidFill>
                  <a:srgbClr val="FBFFEC"/>
                </a:solidFill>
                <a:latin typeface="Cambria"/>
                <a:cs typeface="Cambria"/>
              </a:rPr>
              <a:t>s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235">
                <a:solidFill>
                  <a:srgbClr val="FBFFEC"/>
                </a:solidFill>
                <a:latin typeface="Cambria"/>
                <a:cs typeface="Cambria"/>
              </a:rPr>
              <a:t>b</a:t>
            </a:r>
            <a:r>
              <a:rPr dirty="0" sz="3700" spc="285">
                <a:solidFill>
                  <a:srgbClr val="FBFFEC"/>
                </a:solidFill>
                <a:latin typeface="Cambria"/>
                <a:cs typeface="Cambria"/>
              </a:rPr>
              <a:t>i</a:t>
            </a:r>
            <a:r>
              <a:rPr dirty="0" sz="3700" spc="235">
                <a:solidFill>
                  <a:srgbClr val="FBFFEC"/>
                </a:solidFill>
                <a:latin typeface="Cambria"/>
                <a:cs typeface="Cambria"/>
              </a:rPr>
              <a:t>b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l</a:t>
            </a:r>
            <a:r>
              <a:rPr dirty="0" sz="3700" spc="285">
                <a:solidFill>
                  <a:srgbClr val="FBFFEC"/>
                </a:solidFill>
                <a:latin typeface="Cambria"/>
                <a:cs typeface="Cambria"/>
              </a:rPr>
              <a:t>i</a:t>
            </a:r>
            <a:r>
              <a:rPr dirty="0" sz="3700" spc="300">
                <a:solidFill>
                  <a:srgbClr val="FBFFEC"/>
                </a:solidFill>
                <a:latin typeface="Cambria"/>
                <a:cs typeface="Cambria"/>
              </a:rPr>
              <a:t>o</a:t>
            </a:r>
            <a:r>
              <a:rPr dirty="0" sz="3700" spc="475">
                <a:solidFill>
                  <a:srgbClr val="FBFFEC"/>
                </a:solidFill>
                <a:latin typeface="Cambria"/>
                <a:cs typeface="Cambria"/>
              </a:rPr>
              <a:t>t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ē</a:t>
            </a:r>
            <a:r>
              <a:rPr dirty="0" sz="3700" spc="525">
                <a:solidFill>
                  <a:srgbClr val="FBFFEC"/>
                </a:solidFill>
                <a:latin typeface="Cambria"/>
                <a:cs typeface="Cambria"/>
              </a:rPr>
              <a:t>k</a:t>
            </a:r>
            <a:r>
              <a:rPr dirty="0" sz="3700" spc="490">
                <a:solidFill>
                  <a:srgbClr val="FBFFEC"/>
                </a:solidFill>
                <a:latin typeface="Cambria"/>
                <a:cs typeface="Cambria"/>
              </a:rPr>
              <a:t>a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-715">
                <a:solidFill>
                  <a:srgbClr val="FBFFEC"/>
                </a:solidFill>
                <a:latin typeface="Cambria"/>
                <a:cs typeface="Cambria"/>
              </a:rPr>
              <a:t>~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-450">
                <a:solidFill>
                  <a:srgbClr val="FBFFEC"/>
                </a:solidFill>
                <a:latin typeface="Cambria"/>
                <a:cs typeface="Cambria"/>
              </a:rPr>
              <a:t>1</a:t>
            </a:r>
            <a:r>
              <a:rPr dirty="0" sz="3700" spc="305">
                <a:solidFill>
                  <a:srgbClr val="FBFFEC"/>
                </a:solidFill>
                <a:latin typeface="Cambria"/>
                <a:cs typeface="Cambria"/>
              </a:rPr>
              <a:t>9</a:t>
            </a:r>
            <a:r>
              <a:rPr dirty="0" sz="3700" spc="65">
                <a:solidFill>
                  <a:srgbClr val="FBFFEC"/>
                </a:solidFill>
                <a:latin typeface="Cambria"/>
                <a:cs typeface="Cambria"/>
              </a:rPr>
              <a:t>3</a:t>
            </a:r>
            <a:r>
              <a:rPr dirty="0" sz="3700" spc="80">
                <a:solidFill>
                  <a:srgbClr val="FBFFEC"/>
                </a:solidFill>
                <a:latin typeface="Cambria"/>
                <a:cs typeface="Cambria"/>
              </a:rPr>
              <a:t>0</a:t>
            </a:r>
            <a:r>
              <a:rPr dirty="0" sz="3700" spc="420">
                <a:solidFill>
                  <a:srgbClr val="FBFFEC"/>
                </a:solidFill>
                <a:latin typeface="Cambria"/>
                <a:cs typeface="Cambria"/>
              </a:rPr>
              <a:t>.</a:t>
            </a:r>
            <a:r>
              <a:rPr dirty="0" sz="3700" spc="455">
                <a:solidFill>
                  <a:srgbClr val="FBFFEC"/>
                </a:solidFill>
                <a:latin typeface="Cambria"/>
                <a:cs typeface="Cambria"/>
              </a:rPr>
              <a:t>g</a:t>
            </a:r>
            <a:r>
              <a:rPr dirty="0" sz="3700" spc="600">
                <a:solidFill>
                  <a:srgbClr val="FBFFEC"/>
                </a:solidFill>
                <a:latin typeface="Cambria"/>
                <a:cs typeface="Cambria"/>
              </a:rPr>
              <a:t>a</a:t>
            </a:r>
            <a:r>
              <a:rPr dirty="0" sz="3700" spc="300">
                <a:solidFill>
                  <a:srgbClr val="FBFFEC"/>
                </a:solidFill>
                <a:latin typeface="Cambria"/>
                <a:cs typeface="Cambria"/>
              </a:rPr>
              <a:t>d</a:t>
            </a:r>
            <a:r>
              <a:rPr dirty="0" sz="3700" spc="285">
                <a:solidFill>
                  <a:srgbClr val="FBFFEC"/>
                </a:solidFill>
                <a:latin typeface="Cambria"/>
                <a:cs typeface="Cambria"/>
              </a:rPr>
              <a:t>i</a:t>
            </a:r>
            <a:r>
              <a:rPr dirty="0" sz="3700" spc="310">
                <a:solidFill>
                  <a:srgbClr val="FBFFEC"/>
                </a:solidFill>
                <a:latin typeface="Cambria"/>
                <a:cs typeface="Cambria"/>
              </a:rPr>
              <a:t>.</a:t>
            </a:r>
            <a:endParaRPr sz="37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2023" y="17025066"/>
            <a:ext cx="2551430" cy="626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950" spc="80">
                <a:solidFill>
                  <a:srgbClr val="FBFFEC"/>
                </a:solidFill>
                <a:latin typeface="Cambria"/>
                <a:cs typeface="Cambria"/>
              </a:rPr>
              <a:t>2</a:t>
            </a:r>
            <a:r>
              <a:rPr dirty="0" sz="3950" spc="190">
                <a:solidFill>
                  <a:srgbClr val="FBFFEC"/>
                </a:solidFill>
                <a:latin typeface="Cambria"/>
                <a:cs typeface="Cambria"/>
              </a:rPr>
              <a:t>000</a:t>
            </a:r>
            <a:r>
              <a:rPr dirty="0" sz="3950" spc="555">
                <a:solidFill>
                  <a:srgbClr val="FBFFEC"/>
                </a:solidFill>
                <a:latin typeface="Cambria"/>
                <a:cs typeface="Cambria"/>
              </a:rPr>
              <a:t>.</a:t>
            </a:r>
            <a:r>
              <a:rPr dirty="0" sz="3950" spc="585">
                <a:solidFill>
                  <a:srgbClr val="FBFFEC"/>
                </a:solidFill>
                <a:latin typeface="Cambria"/>
                <a:cs typeface="Cambria"/>
              </a:rPr>
              <a:t>g</a:t>
            </a:r>
            <a:r>
              <a:rPr dirty="0" sz="3950" spc="740">
                <a:solidFill>
                  <a:srgbClr val="FBFFEC"/>
                </a:solidFill>
                <a:latin typeface="Cambria"/>
                <a:cs typeface="Cambria"/>
              </a:rPr>
              <a:t>a</a:t>
            </a:r>
            <a:r>
              <a:rPr dirty="0" sz="3950" spc="420">
                <a:solidFill>
                  <a:srgbClr val="FBFFEC"/>
                </a:solidFill>
                <a:latin typeface="Cambria"/>
                <a:cs typeface="Cambria"/>
              </a:rPr>
              <a:t>d</a:t>
            </a:r>
            <a:r>
              <a:rPr dirty="0" sz="3950" spc="180">
                <a:solidFill>
                  <a:srgbClr val="FBFFEC"/>
                </a:solidFill>
                <a:latin typeface="Cambria"/>
                <a:cs typeface="Cambria"/>
              </a:rPr>
              <a:t>i</a:t>
            </a:r>
            <a:endParaRPr sz="395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14569" y="4225316"/>
            <a:ext cx="7388225" cy="12083415"/>
            <a:chOff x="3414569" y="4225316"/>
            <a:chExt cx="7388225" cy="120834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4569" y="4225316"/>
              <a:ext cx="7387920" cy="38685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9239" y="9663614"/>
              <a:ext cx="7065538" cy="6644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2790" y="5927194"/>
            <a:ext cx="9829165" cy="66992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372745" marR="365125">
              <a:lnSpc>
                <a:spcPts val="4370"/>
              </a:lnSpc>
              <a:spcBef>
                <a:spcPts val="320"/>
              </a:spcBef>
            </a:pPr>
            <a:r>
              <a:rPr dirty="0" sz="3700" spc="20">
                <a:solidFill>
                  <a:srgbClr val="FBFFEC"/>
                </a:solidFill>
                <a:latin typeface="Cambria"/>
                <a:cs typeface="Cambria"/>
              </a:rPr>
              <a:t>1927. </a:t>
            </a:r>
            <a:r>
              <a:rPr dirty="0" sz="3700" spc="459">
                <a:solidFill>
                  <a:srgbClr val="FBFFEC"/>
                </a:solidFill>
                <a:latin typeface="Cambria"/>
                <a:cs typeface="Cambria"/>
              </a:rPr>
              <a:t>gadā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vai </a:t>
            </a:r>
            <a:r>
              <a:rPr dirty="0" sz="3700" spc="265">
                <a:solidFill>
                  <a:srgbClr val="FBFFEC"/>
                </a:solidFill>
                <a:latin typeface="Cambria"/>
                <a:cs typeface="Cambria"/>
              </a:rPr>
              <a:t>1928.gada </a:t>
            </a:r>
            <a:r>
              <a:rPr dirty="0" sz="3700" spc="490">
                <a:solidFill>
                  <a:srgbClr val="FBFFEC"/>
                </a:solidFill>
                <a:latin typeface="Cambria"/>
                <a:cs typeface="Cambria"/>
              </a:rPr>
              <a:t>sākumā 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pie </a:t>
            </a:r>
            <a:r>
              <a:rPr dirty="0" sz="3700" spc="28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Cambria"/>
                <a:cs typeface="Cambria"/>
              </a:rPr>
              <a:t>bibliotēkas </a:t>
            </a:r>
            <a:r>
              <a:rPr dirty="0" sz="3700" spc="434">
                <a:solidFill>
                  <a:srgbClr val="FBFFEC"/>
                </a:solidFill>
                <a:latin typeface="Cambria"/>
                <a:cs typeface="Cambria"/>
              </a:rPr>
              <a:t>atver </a:t>
            </a:r>
            <a:r>
              <a:rPr dirty="0" sz="3700" spc="325">
                <a:solidFill>
                  <a:srgbClr val="FBFFEC"/>
                </a:solidFill>
                <a:latin typeface="Cambria"/>
                <a:cs typeface="Cambria"/>
              </a:rPr>
              <a:t>ebreju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valodas </a:t>
            </a:r>
            <a:r>
              <a:rPr dirty="0" sz="3700" spc="43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Cambria"/>
                <a:cs typeface="Cambria"/>
              </a:rPr>
              <a:t>nodaļu, </a:t>
            </a:r>
            <a:r>
              <a:rPr dirty="0" sz="3700" spc="260">
                <a:solidFill>
                  <a:srgbClr val="FBFFEC"/>
                </a:solidFill>
                <a:latin typeface="Cambria"/>
                <a:cs typeface="Cambria"/>
              </a:rPr>
              <a:t>jo </a:t>
            </a:r>
            <a:r>
              <a:rPr dirty="0" sz="3700" spc="440">
                <a:solidFill>
                  <a:srgbClr val="FBFFEC"/>
                </a:solidFill>
                <a:latin typeface="Cambria"/>
                <a:cs typeface="Cambria"/>
              </a:rPr>
              <a:t>lielākā </a:t>
            </a:r>
            <a:r>
              <a:rPr dirty="0" sz="3700" spc="445">
                <a:solidFill>
                  <a:srgbClr val="FBFFEC"/>
                </a:solidFill>
                <a:latin typeface="Cambria"/>
                <a:cs typeface="Cambria"/>
              </a:rPr>
              <a:t>daļa </a:t>
            </a:r>
            <a:r>
              <a:rPr dirty="0" sz="3700" spc="350">
                <a:solidFill>
                  <a:srgbClr val="FBFFEC"/>
                </a:solidFill>
                <a:latin typeface="Cambria"/>
                <a:cs typeface="Cambria"/>
              </a:rPr>
              <a:t>no </a:t>
            </a:r>
            <a:r>
              <a:rPr dirty="0" sz="3700" spc="425">
                <a:solidFill>
                  <a:srgbClr val="FBFFEC"/>
                </a:solidFill>
                <a:latin typeface="Cambria"/>
                <a:cs typeface="Cambria"/>
              </a:rPr>
              <a:t>lasītāju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Cambria"/>
                <a:cs typeface="Cambria"/>
              </a:rPr>
              <a:t>skaita</a:t>
            </a:r>
            <a:r>
              <a:rPr dirty="0" sz="3700" spc="2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245">
                <a:solidFill>
                  <a:srgbClr val="FBFFEC"/>
                </a:solidFill>
                <a:latin typeface="Cambria"/>
                <a:cs typeface="Cambria"/>
              </a:rPr>
              <a:t>ir</a:t>
            </a:r>
            <a:r>
              <a:rPr dirty="0" sz="3700" spc="2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05">
                <a:solidFill>
                  <a:srgbClr val="FBFFEC"/>
                </a:solidFill>
                <a:latin typeface="Cambria"/>
                <a:cs typeface="Cambria"/>
              </a:rPr>
              <a:t>ebreji</a:t>
            </a:r>
            <a:r>
              <a:rPr dirty="0" sz="3700" spc="2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175">
                <a:solidFill>
                  <a:srgbClr val="FBFFEC"/>
                </a:solidFill>
                <a:latin typeface="Cambria"/>
                <a:cs typeface="Cambria"/>
              </a:rPr>
              <a:t>(66%).</a:t>
            </a:r>
            <a:r>
              <a:rPr dirty="0" sz="3700" spc="2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40">
                <a:solidFill>
                  <a:srgbClr val="FBFFEC"/>
                </a:solidFill>
                <a:latin typeface="Cambria"/>
                <a:cs typeface="Cambria"/>
              </a:rPr>
              <a:t>Arī</a:t>
            </a:r>
            <a:r>
              <a:rPr dirty="0" sz="3700" spc="2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Cambria"/>
                <a:cs typeface="Cambria"/>
              </a:rPr>
              <a:t>bibliotēkas </a:t>
            </a:r>
            <a:r>
              <a:rPr dirty="0" sz="3700" spc="-80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05">
                <a:solidFill>
                  <a:srgbClr val="FBFFEC"/>
                </a:solidFill>
                <a:latin typeface="Cambria"/>
                <a:cs typeface="Cambria"/>
              </a:rPr>
              <a:t>fondā </a:t>
            </a:r>
            <a:r>
              <a:rPr dirty="0" sz="3700" spc="-70">
                <a:solidFill>
                  <a:srgbClr val="FBFFEC"/>
                </a:solidFill>
                <a:latin typeface="Cambria"/>
                <a:cs typeface="Cambria"/>
              </a:rPr>
              <a:t>19% </a:t>
            </a:r>
            <a:r>
              <a:rPr dirty="0" sz="3700" spc="465">
                <a:solidFill>
                  <a:srgbClr val="FBFFEC"/>
                </a:solidFill>
                <a:latin typeface="Cambria"/>
                <a:cs typeface="Cambria"/>
              </a:rPr>
              <a:t>gramatu </a:t>
            </a:r>
            <a:r>
              <a:rPr dirty="0" sz="3700" spc="245">
                <a:solidFill>
                  <a:srgbClr val="FBFFEC"/>
                </a:solidFill>
                <a:latin typeface="Cambria"/>
                <a:cs typeface="Cambria"/>
              </a:rPr>
              <a:t>ir </a:t>
            </a:r>
            <a:r>
              <a:rPr dirty="0" sz="3700" spc="325">
                <a:solidFill>
                  <a:srgbClr val="FBFFEC"/>
                </a:solidFill>
                <a:latin typeface="Cambria"/>
                <a:cs typeface="Cambria"/>
              </a:rPr>
              <a:t>ebreju </a:t>
            </a:r>
            <a:r>
              <a:rPr dirty="0" sz="3700" spc="440">
                <a:solidFill>
                  <a:srgbClr val="FBFFEC"/>
                </a:solidFill>
                <a:latin typeface="Cambria"/>
                <a:cs typeface="Cambria"/>
              </a:rPr>
              <a:t>valodā, </a:t>
            </a:r>
            <a:r>
              <a:rPr dirty="0" sz="3700" spc="44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neskaitot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25">
                <a:solidFill>
                  <a:srgbClr val="FBFFEC"/>
                </a:solidFill>
                <a:latin typeface="Cambria"/>
                <a:cs typeface="Cambria"/>
              </a:rPr>
              <a:t>ebreju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25">
                <a:solidFill>
                  <a:srgbClr val="FBFFEC"/>
                </a:solidFill>
                <a:latin typeface="Cambria"/>
                <a:cs typeface="Cambria"/>
              </a:rPr>
              <a:t>nodaļas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Cambria"/>
                <a:cs typeface="Cambria"/>
              </a:rPr>
              <a:t>grāmatas.</a:t>
            </a:r>
            <a:endParaRPr sz="3700">
              <a:latin typeface="Cambria"/>
              <a:cs typeface="Cambria"/>
            </a:endParaRPr>
          </a:p>
          <a:p>
            <a:pPr algn="ctr" marL="12700" marR="5080" indent="-635">
              <a:lnSpc>
                <a:spcPts val="4370"/>
              </a:lnSpc>
            </a:pPr>
            <a:r>
              <a:rPr dirty="0" sz="3700" spc="450">
                <a:solidFill>
                  <a:srgbClr val="FBFFEC"/>
                </a:solidFill>
                <a:latin typeface="Cambria"/>
                <a:cs typeface="Cambria"/>
              </a:rPr>
              <a:t>Laikraksts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"Jēkabpils </a:t>
            </a:r>
            <a:r>
              <a:rPr dirty="0" sz="3700" spc="395">
                <a:solidFill>
                  <a:srgbClr val="FBFFEC"/>
                </a:solidFill>
                <a:latin typeface="Cambria"/>
                <a:cs typeface="Cambria"/>
              </a:rPr>
              <a:t>Vēstnesis"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raksta: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25">
                <a:solidFill>
                  <a:srgbClr val="FBFFEC"/>
                </a:solidFill>
                <a:latin typeface="Cambria"/>
                <a:cs typeface="Cambria"/>
              </a:rPr>
              <a:t>Lasītājiem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neērtības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Cambria"/>
                <a:cs typeface="Cambria"/>
              </a:rPr>
              <a:t>sagādā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Cambria"/>
                <a:cs typeface="Cambria"/>
              </a:rPr>
              <a:t>tas </a:t>
            </a:r>
            <a:r>
              <a:rPr dirty="0" sz="3700" spc="-80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apstāklis, </a:t>
            </a:r>
            <a:r>
              <a:rPr dirty="0" sz="3700" spc="509">
                <a:solidFill>
                  <a:srgbClr val="FBFFEC"/>
                </a:solidFill>
                <a:latin typeface="Cambria"/>
                <a:cs typeface="Cambria"/>
              </a:rPr>
              <a:t>ka </a:t>
            </a:r>
            <a:r>
              <a:rPr dirty="0" sz="3700" spc="360">
                <a:solidFill>
                  <a:srgbClr val="FBFFEC"/>
                </a:solidFill>
                <a:latin typeface="Cambria"/>
                <a:cs typeface="Cambria"/>
              </a:rPr>
              <a:t>bibliotēka </a:t>
            </a:r>
            <a:r>
              <a:rPr dirty="0" sz="3700" spc="465">
                <a:solidFill>
                  <a:srgbClr val="FBFFEC"/>
                </a:solidFill>
                <a:latin typeface="Cambria"/>
                <a:cs typeface="Cambria"/>
              </a:rPr>
              <a:t>atvērta </a:t>
            </a:r>
            <a:r>
              <a:rPr dirty="0" sz="3700" spc="440">
                <a:solidFill>
                  <a:srgbClr val="FBFFEC"/>
                </a:solidFill>
                <a:latin typeface="Cambria"/>
                <a:cs typeface="Cambria"/>
              </a:rPr>
              <a:t>vienā </a:t>
            </a:r>
            <a:r>
              <a:rPr dirty="0" sz="3700" spc="44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Cambria"/>
                <a:cs typeface="Cambria"/>
              </a:rPr>
              <a:t>laikā </a:t>
            </a:r>
            <a:r>
              <a:rPr dirty="0" sz="3700" spc="415">
                <a:solidFill>
                  <a:srgbClr val="FBFFEC"/>
                </a:solidFill>
                <a:latin typeface="Cambria"/>
                <a:cs typeface="Cambria"/>
              </a:rPr>
              <a:t>latviešiem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un </a:t>
            </a:r>
            <a:r>
              <a:rPr dirty="0" sz="3700" spc="365">
                <a:solidFill>
                  <a:srgbClr val="FBFFEC"/>
                </a:solidFill>
                <a:latin typeface="Cambria"/>
                <a:cs typeface="Cambria"/>
              </a:rPr>
              <a:t>žīdiem, </a:t>
            </a:r>
            <a:r>
              <a:rPr dirty="0" sz="3700" spc="470">
                <a:solidFill>
                  <a:srgbClr val="FBFFEC"/>
                </a:solidFill>
                <a:latin typeface="Cambria"/>
                <a:cs typeface="Cambria"/>
              </a:rPr>
              <a:t>kaut </a:t>
            </a:r>
            <a:r>
              <a:rPr dirty="0" sz="3700" spc="484">
                <a:solidFill>
                  <a:srgbClr val="FBFFEC"/>
                </a:solidFill>
                <a:latin typeface="Cambria"/>
                <a:cs typeface="Cambria"/>
              </a:rPr>
              <a:t>gan </a:t>
            </a:r>
            <a:r>
              <a:rPr dirty="0" sz="3700" spc="49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45">
                <a:solidFill>
                  <a:srgbClr val="FBFFEC"/>
                </a:solidFill>
                <a:latin typeface="Cambria"/>
                <a:cs typeface="Cambria"/>
              </a:rPr>
              <a:t>pēdējiem </a:t>
            </a:r>
            <a:r>
              <a:rPr dirty="0" sz="3700" spc="245">
                <a:solidFill>
                  <a:srgbClr val="FBFFEC"/>
                </a:solidFill>
                <a:latin typeface="Cambria"/>
                <a:cs typeface="Cambria"/>
              </a:rPr>
              <a:t>ir </a:t>
            </a:r>
            <a:r>
              <a:rPr dirty="0" sz="3700" spc="405">
                <a:solidFill>
                  <a:srgbClr val="FBFFEC"/>
                </a:solidFill>
                <a:latin typeface="Cambria"/>
                <a:cs typeface="Cambria"/>
              </a:rPr>
              <a:t>jau </a:t>
            </a:r>
            <a:r>
              <a:rPr dirty="0" sz="3700" spc="505">
                <a:solidFill>
                  <a:srgbClr val="FBFFEC"/>
                </a:solidFill>
                <a:latin typeface="Cambria"/>
                <a:cs typeface="Cambria"/>
              </a:rPr>
              <a:t>sava </a:t>
            </a:r>
            <a:r>
              <a:rPr dirty="0" sz="3700" spc="360">
                <a:solidFill>
                  <a:srgbClr val="FBFFEC"/>
                </a:solidFill>
                <a:latin typeface="Cambria"/>
                <a:cs typeface="Cambria"/>
              </a:rPr>
              <a:t>bibliotēka </a:t>
            </a:r>
            <a:r>
              <a:rPr dirty="0" sz="3700" spc="36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Cambria"/>
                <a:cs typeface="Cambria"/>
              </a:rPr>
              <a:t>sastāvoša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50">
                <a:solidFill>
                  <a:srgbClr val="FBFFEC"/>
                </a:solidFill>
                <a:latin typeface="Cambria"/>
                <a:cs typeface="Cambria"/>
              </a:rPr>
              <a:t>no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40">
                <a:solidFill>
                  <a:srgbClr val="FBFFEC"/>
                </a:solidFill>
                <a:latin typeface="Cambria"/>
                <a:cs typeface="Cambria"/>
              </a:rPr>
              <a:t>vairākiem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5">
                <a:solidFill>
                  <a:srgbClr val="FBFFEC"/>
                </a:solidFill>
                <a:latin typeface="Cambria"/>
                <a:cs typeface="Cambria"/>
              </a:rPr>
              <a:t>sējumiem.</a:t>
            </a:r>
            <a:endParaRPr sz="37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5475" y="16919647"/>
            <a:ext cx="94634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0" b="1">
                <a:solidFill>
                  <a:srgbClr val="FBFFEC"/>
                </a:solidFill>
                <a:latin typeface="Tahoma"/>
                <a:cs typeface="Tahoma"/>
              </a:rPr>
              <a:t>Nr.7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(1928,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5" b="1">
                <a:solidFill>
                  <a:srgbClr val="FBFFEC"/>
                </a:solidFill>
                <a:latin typeface="Tahoma"/>
                <a:cs typeface="Tahoma"/>
              </a:rPr>
              <a:t>17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75" b="1">
                <a:solidFill>
                  <a:srgbClr val="FBFFEC"/>
                </a:solidFill>
                <a:latin typeface="Tahoma"/>
                <a:cs typeface="Tahoma"/>
              </a:rPr>
              <a:t>febr.),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3.lpp.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5678" y="2110675"/>
            <a:ext cx="9423400" cy="2193925"/>
          </a:xfrm>
          <a:prstGeom prst="rect">
            <a:avLst/>
          </a:prstGeom>
        </p:spPr>
        <p:txBody>
          <a:bodyPr wrap="square" lIns="0" tIns="238125" rIns="0" bIns="0" rtlCol="0" vert="horz">
            <a:spAutoFit/>
          </a:bodyPr>
          <a:lstStyle/>
          <a:p>
            <a:pPr algn="ctr" marR="937894">
              <a:lnSpc>
                <a:spcPct val="100000"/>
              </a:lnSpc>
              <a:spcBef>
                <a:spcPts val="1875"/>
              </a:spcBef>
            </a:pPr>
            <a:r>
              <a:rPr dirty="0" sz="4500" spc="30">
                <a:solidFill>
                  <a:srgbClr val="FBFFEC"/>
                </a:solidFill>
                <a:latin typeface="Cambria"/>
                <a:cs typeface="Cambria"/>
              </a:rPr>
              <a:t>~1927.gads</a:t>
            </a:r>
            <a:endParaRPr sz="4500">
              <a:latin typeface="Cambria"/>
              <a:cs typeface="Cambria"/>
            </a:endParaRPr>
          </a:p>
          <a:p>
            <a:pPr algn="ctr">
              <a:lnSpc>
                <a:spcPts val="4530"/>
              </a:lnSpc>
              <a:spcBef>
                <a:spcPts val="1495"/>
              </a:spcBef>
            </a:pPr>
            <a:r>
              <a:rPr dirty="0" sz="3800" spc="565">
                <a:solidFill>
                  <a:srgbClr val="FBFFEC"/>
                </a:solidFill>
                <a:latin typeface="Cambria"/>
                <a:cs typeface="Cambria"/>
              </a:rPr>
              <a:t>KRUSTPILS</a:t>
            </a:r>
            <a:r>
              <a:rPr dirty="0" sz="38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570">
                <a:solidFill>
                  <a:srgbClr val="FBFFEC"/>
                </a:solidFill>
                <a:latin typeface="Cambria"/>
                <a:cs typeface="Cambria"/>
              </a:rPr>
              <a:t>PILSĒTAS</a:t>
            </a:r>
            <a:r>
              <a:rPr dirty="0" sz="38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495">
                <a:solidFill>
                  <a:srgbClr val="FBFFEC"/>
                </a:solidFill>
                <a:latin typeface="Cambria"/>
                <a:cs typeface="Cambria"/>
              </a:rPr>
              <a:t>BIBLIOTĒKA:</a:t>
            </a:r>
            <a:endParaRPr sz="3800">
              <a:latin typeface="Cambria"/>
              <a:cs typeface="Cambria"/>
            </a:endParaRPr>
          </a:p>
          <a:p>
            <a:pPr algn="ctr" marL="1905">
              <a:lnSpc>
                <a:spcPts val="3870"/>
              </a:lnSpc>
            </a:pPr>
            <a:r>
              <a:rPr dirty="0" sz="3250" spc="580">
                <a:solidFill>
                  <a:srgbClr val="FBFFEC"/>
                </a:solidFill>
                <a:latin typeface="Cambria"/>
                <a:cs typeface="Cambria"/>
              </a:rPr>
              <a:t>EBREJU</a:t>
            </a:r>
            <a:r>
              <a:rPr dirty="0" sz="3250" spc="22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250" spc="560">
                <a:solidFill>
                  <a:srgbClr val="FBFFEC"/>
                </a:solidFill>
                <a:latin typeface="Cambria"/>
                <a:cs typeface="Cambria"/>
              </a:rPr>
              <a:t>VALODAS</a:t>
            </a:r>
            <a:r>
              <a:rPr dirty="0" sz="3250" spc="22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250" spc="535">
                <a:solidFill>
                  <a:srgbClr val="FBFFEC"/>
                </a:solidFill>
                <a:latin typeface="Cambria"/>
                <a:cs typeface="Cambria"/>
              </a:rPr>
              <a:t>NODAĻA</a:t>
            </a:r>
            <a:endParaRPr sz="3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5678" y="3211209"/>
            <a:ext cx="942340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4530"/>
              </a:lnSpc>
              <a:spcBef>
                <a:spcPts val="105"/>
              </a:spcBef>
            </a:pPr>
            <a:r>
              <a:rPr dirty="0" sz="3800" spc="565">
                <a:solidFill>
                  <a:srgbClr val="FBFFEC"/>
                </a:solidFill>
                <a:latin typeface="Cambria"/>
                <a:cs typeface="Cambria"/>
              </a:rPr>
              <a:t>KRUSTPILS</a:t>
            </a:r>
            <a:r>
              <a:rPr dirty="0" sz="38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570">
                <a:solidFill>
                  <a:srgbClr val="FBFFEC"/>
                </a:solidFill>
                <a:latin typeface="Cambria"/>
                <a:cs typeface="Cambria"/>
              </a:rPr>
              <a:t>PILSĒTAS</a:t>
            </a:r>
            <a:r>
              <a:rPr dirty="0" sz="38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495">
                <a:solidFill>
                  <a:srgbClr val="FBFFEC"/>
                </a:solidFill>
                <a:latin typeface="Cambria"/>
                <a:cs typeface="Cambria"/>
              </a:rPr>
              <a:t>BIBLIOTĒKA:</a:t>
            </a:r>
            <a:endParaRPr sz="3800">
              <a:latin typeface="Cambria"/>
              <a:cs typeface="Cambria"/>
            </a:endParaRPr>
          </a:p>
          <a:p>
            <a:pPr algn="ctr" marL="1905">
              <a:lnSpc>
                <a:spcPts val="3870"/>
              </a:lnSpc>
            </a:pPr>
            <a:r>
              <a:rPr dirty="0" sz="3250" spc="580">
                <a:solidFill>
                  <a:srgbClr val="FBFFEC"/>
                </a:solidFill>
                <a:latin typeface="Cambria"/>
                <a:cs typeface="Cambria"/>
              </a:rPr>
              <a:t>EBREJU</a:t>
            </a:r>
            <a:r>
              <a:rPr dirty="0" sz="3250" spc="22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250" spc="560">
                <a:solidFill>
                  <a:srgbClr val="FBFFEC"/>
                </a:solidFill>
                <a:latin typeface="Cambria"/>
                <a:cs typeface="Cambria"/>
              </a:rPr>
              <a:t>VALODAS</a:t>
            </a:r>
            <a:r>
              <a:rPr dirty="0" sz="3250" spc="22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250" spc="535">
                <a:solidFill>
                  <a:srgbClr val="FBFFEC"/>
                </a:solidFill>
                <a:latin typeface="Cambria"/>
                <a:cs typeface="Cambria"/>
              </a:rPr>
              <a:t>NODAĻA</a:t>
            </a:r>
            <a:endParaRPr sz="325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3701" y="5927188"/>
            <a:ext cx="9507220" cy="28130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12700" marR="5080">
              <a:lnSpc>
                <a:spcPts val="4370"/>
              </a:lnSpc>
              <a:spcBef>
                <a:spcPts val="320"/>
              </a:spcBef>
            </a:pPr>
            <a:r>
              <a:rPr dirty="0" sz="3700" spc="450">
                <a:solidFill>
                  <a:srgbClr val="FBFFEC"/>
                </a:solidFill>
                <a:latin typeface="Cambria"/>
                <a:cs typeface="Cambria"/>
              </a:rPr>
              <a:t>No</a:t>
            </a:r>
            <a:r>
              <a:rPr dirty="0" sz="37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5">
                <a:solidFill>
                  <a:srgbClr val="FBFFEC"/>
                </a:solidFill>
                <a:latin typeface="Cambria"/>
                <a:cs typeface="Cambria"/>
              </a:rPr>
              <a:t>Krustpils</a:t>
            </a:r>
            <a:r>
              <a:rPr dirty="0" sz="37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pilsētas</a:t>
            </a:r>
            <a:r>
              <a:rPr dirty="0" sz="37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15">
                <a:solidFill>
                  <a:srgbClr val="FBFFEC"/>
                </a:solidFill>
                <a:latin typeface="Cambria"/>
                <a:cs typeface="Cambria"/>
              </a:rPr>
              <a:t>valdes</a:t>
            </a:r>
            <a:r>
              <a:rPr dirty="0" sz="3700" spc="26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34">
                <a:solidFill>
                  <a:srgbClr val="FBFFEC"/>
                </a:solidFill>
                <a:latin typeface="Cambria"/>
                <a:cs typeface="Cambria"/>
              </a:rPr>
              <a:t>sekretāra </a:t>
            </a:r>
            <a:r>
              <a:rPr dirty="0" sz="3700" spc="-80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Cambria"/>
                <a:cs typeface="Cambria"/>
              </a:rPr>
              <a:t>Nikolaja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25">
                <a:solidFill>
                  <a:srgbClr val="FBFFEC"/>
                </a:solidFill>
                <a:latin typeface="Cambria"/>
                <a:cs typeface="Cambria"/>
              </a:rPr>
              <a:t>Ozoliņa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50">
                <a:solidFill>
                  <a:srgbClr val="FBFFEC"/>
                </a:solidFill>
                <a:latin typeface="Cambria"/>
                <a:cs typeface="Cambria"/>
              </a:rPr>
              <a:t>atmiņām:</a:t>
            </a:r>
            <a:endParaRPr sz="3700">
              <a:latin typeface="Cambria"/>
              <a:cs typeface="Cambria"/>
            </a:endParaRPr>
          </a:p>
          <a:p>
            <a:pPr algn="ctr" marL="239395" marR="231775" indent="-635">
              <a:lnSpc>
                <a:spcPts val="4370"/>
              </a:lnSpc>
            </a:pPr>
            <a:r>
              <a:rPr dirty="0" sz="3700" spc="530">
                <a:solidFill>
                  <a:srgbClr val="FBFFEC"/>
                </a:solidFill>
                <a:latin typeface="Cambria"/>
                <a:cs typeface="Cambria"/>
              </a:rPr>
              <a:t>Vēlāk </a:t>
            </a:r>
            <a:r>
              <a:rPr dirty="0" sz="3700" spc="355">
                <a:solidFill>
                  <a:srgbClr val="FBFFEC"/>
                </a:solidFill>
                <a:latin typeface="Cambria"/>
                <a:cs typeface="Cambria"/>
              </a:rPr>
              <a:t>bibliotēkai </a:t>
            </a:r>
            <a:r>
              <a:rPr dirty="0" sz="3700" spc="375">
                <a:solidFill>
                  <a:srgbClr val="FBFFEC"/>
                </a:solidFill>
                <a:latin typeface="Cambria"/>
                <a:cs typeface="Cambria"/>
              </a:rPr>
              <a:t>pievienoja </a:t>
            </a:r>
            <a:r>
              <a:rPr dirty="0" sz="3700" spc="325">
                <a:solidFill>
                  <a:srgbClr val="FBFFEC"/>
                </a:solidFill>
                <a:latin typeface="Cambria"/>
                <a:cs typeface="Cambria"/>
              </a:rPr>
              <a:t>ebreju </a:t>
            </a:r>
            <a:r>
              <a:rPr dirty="0" sz="3700" spc="33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50">
                <a:solidFill>
                  <a:srgbClr val="FBFFEC"/>
                </a:solidFill>
                <a:latin typeface="Cambria"/>
                <a:cs typeface="Cambria"/>
              </a:rPr>
              <a:t>bibliotēku.</a:t>
            </a:r>
            <a:r>
              <a:rPr dirty="0" sz="37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Darbs</a:t>
            </a:r>
            <a:r>
              <a:rPr dirty="0" sz="37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30">
                <a:solidFill>
                  <a:srgbClr val="FBFFEC"/>
                </a:solidFill>
                <a:latin typeface="Cambria"/>
                <a:cs typeface="Cambria"/>
              </a:rPr>
              <a:t>paplašinājās</a:t>
            </a:r>
            <a:r>
              <a:rPr dirty="0" sz="37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un</a:t>
            </a:r>
            <a:r>
              <a:rPr dirty="0" sz="37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nu </a:t>
            </a:r>
            <a:r>
              <a:rPr dirty="0" sz="3700" spc="-80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05">
                <a:solidFill>
                  <a:srgbClr val="FBFFEC"/>
                </a:solidFill>
                <a:latin typeface="Cambria"/>
                <a:cs typeface="Cambria"/>
              </a:rPr>
              <a:t>jau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35">
                <a:solidFill>
                  <a:srgbClr val="FBFFEC"/>
                </a:solidFill>
                <a:latin typeface="Cambria"/>
                <a:cs typeface="Cambria"/>
              </a:rPr>
              <a:t>bija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20">
                <a:solidFill>
                  <a:srgbClr val="FBFFEC"/>
                </a:solidFill>
                <a:latin typeface="Cambria"/>
                <a:cs typeface="Cambria"/>
              </a:rPr>
              <a:t>algots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65">
                <a:solidFill>
                  <a:srgbClr val="FBFFEC"/>
                </a:solidFill>
                <a:latin typeface="Cambria"/>
                <a:cs typeface="Cambria"/>
              </a:rPr>
              <a:t>bibliotekārs.</a:t>
            </a:r>
            <a:endParaRPr sz="37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473" y="12333369"/>
            <a:ext cx="906970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0" marR="5080" indent="-2394585">
              <a:lnSpc>
                <a:spcPct val="1284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Vēstures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05" b="1">
                <a:solidFill>
                  <a:srgbClr val="FBFFEC"/>
                </a:solidFill>
                <a:latin typeface="Tahoma"/>
                <a:cs typeface="Tahoma"/>
              </a:rPr>
              <a:t>muzeja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materiāli,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pierakstīti </a:t>
            </a:r>
            <a:r>
              <a:rPr dirty="0" sz="3000" spc="-86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Rīga,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1993.gada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martā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5316" y="2334559"/>
            <a:ext cx="2978150" cy="7137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30">
                <a:latin typeface="Cambria"/>
                <a:cs typeface="Cambria"/>
              </a:rPr>
              <a:t>~1927.gads</a:t>
            </a:r>
            <a:endParaRPr sz="4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3691" y="1784171"/>
            <a:ext cx="10067925" cy="1572768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 marL="12065" marR="5080">
              <a:lnSpc>
                <a:spcPts val="7259"/>
              </a:lnSpc>
              <a:spcBef>
                <a:spcPts val="484"/>
              </a:spcBef>
            </a:pPr>
            <a:r>
              <a:rPr dirty="0" sz="6200" spc="760">
                <a:solidFill>
                  <a:srgbClr val="FBFFEC"/>
                </a:solidFill>
                <a:latin typeface="Times New Roman"/>
                <a:cs typeface="Times New Roman"/>
              </a:rPr>
              <a:t>Bibliotēkas</a:t>
            </a:r>
            <a:r>
              <a:rPr dirty="0" sz="6200" spc="2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55">
                <a:solidFill>
                  <a:srgbClr val="FBFFEC"/>
                </a:solidFill>
                <a:latin typeface="Times New Roman"/>
                <a:cs typeface="Times New Roman"/>
              </a:rPr>
              <a:t>allaž</a:t>
            </a:r>
            <a:r>
              <a:rPr dirty="0" sz="6200" spc="2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85">
                <a:solidFill>
                  <a:srgbClr val="FBFFEC"/>
                </a:solidFill>
                <a:latin typeface="Times New Roman"/>
                <a:cs typeface="Times New Roman"/>
              </a:rPr>
              <a:t>bijušas </a:t>
            </a:r>
            <a:r>
              <a:rPr dirty="0" sz="6200" spc="-15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30">
                <a:solidFill>
                  <a:srgbClr val="FBFFEC"/>
                </a:solidFill>
                <a:latin typeface="Times New Roman"/>
                <a:cs typeface="Times New Roman"/>
              </a:rPr>
              <a:t>nozīmīgas </a:t>
            </a:r>
            <a:r>
              <a:rPr dirty="0" sz="6200" spc="1035">
                <a:solidFill>
                  <a:srgbClr val="FBFFEC"/>
                </a:solidFill>
                <a:latin typeface="Times New Roman"/>
                <a:cs typeface="Times New Roman"/>
              </a:rPr>
              <a:t>savā </a:t>
            </a:r>
            <a:r>
              <a:rPr dirty="0" sz="6200" spc="840">
                <a:solidFill>
                  <a:srgbClr val="FBFFEC"/>
                </a:solidFill>
                <a:latin typeface="Times New Roman"/>
                <a:cs typeface="Times New Roman"/>
              </a:rPr>
              <a:t>vietējā </a:t>
            </a:r>
            <a:r>
              <a:rPr dirty="0" sz="6200" spc="844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15">
                <a:solidFill>
                  <a:srgbClr val="FBFFEC"/>
                </a:solidFill>
                <a:latin typeface="Times New Roman"/>
                <a:cs typeface="Times New Roman"/>
              </a:rPr>
              <a:t>kopienā. </a:t>
            </a:r>
            <a:r>
              <a:rPr dirty="0" sz="6200" spc="894">
                <a:solidFill>
                  <a:srgbClr val="FBFFEC"/>
                </a:solidFill>
                <a:latin typeface="Times New Roman"/>
                <a:cs typeface="Times New Roman"/>
              </a:rPr>
              <a:t>Tajās </a:t>
            </a:r>
            <a:r>
              <a:rPr dirty="0" sz="6200" spc="1045">
                <a:solidFill>
                  <a:srgbClr val="FBFFEC"/>
                </a:solidFill>
                <a:latin typeface="Times New Roman"/>
                <a:cs typeface="Times New Roman"/>
              </a:rPr>
              <a:t>kā </a:t>
            </a:r>
            <a:r>
              <a:rPr dirty="0" sz="6200" spc="10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10">
                <a:solidFill>
                  <a:srgbClr val="FBFFEC"/>
                </a:solidFill>
                <a:latin typeface="Times New Roman"/>
                <a:cs typeface="Times New Roman"/>
              </a:rPr>
              <a:t>spogulī </a:t>
            </a:r>
            <a:r>
              <a:rPr dirty="0" sz="6200" spc="1085">
                <a:solidFill>
                  <a:srgbClr val="FBFFEC"/>
                </a:solidFill>
                <a:latin typeface="Times New Roman"/>
                <a:cs typeface="Times New Roman"/>
              </a:rPr>
              <a:t>varam </a:t>
            </a:r>
            <a:r>
              <a:rPr dirty="0" sz="6200" spc="850">
                <a:solidFill>
                  <a:srgbClr val="FBFFEC"/>
                </a:solidFill>
                <a:latin typeface="Times New Roman"/>
                <a:cs typeface="Times New Roman"/>
              </a:rPr>
              <a:t>ieraudzīt </a:t>
            </a:r>
            <a:r>
              <a:rPr dirty="0" sz="6200" spc="-15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1120">
                <a:solidFill>
                  <a:srgbClr val="FBFFEC"/>
                </a:solidFill>
                <a:latin typeface="Times New Roman"/>
                <a:cs typeface="Times New Roman"/>
              </a:rPr>
              <a:t>tā </a:t>
            </a:r>
            <a:r>
              <a:rPr dirty="0" sz="6200" spc="885">
                <a:solidFill>
                  <a:srgbClr val="FBFFEC"/>
                </a:solidFill>
                <a:latin typeface="Times New Roman"/>
                <a:cs typeface="Times New Roman"/>
              </a:rPr>
              <a:t>laika </a:t>
            </a:r>
            <a:r>
              <a:rPr dirty="0" sz="6200" spc="785">
                <a:solidFill>
                  <a:srgbClr val="FBFFEC"/>
                </a:solidFill>
                <a:latin typeface="Times New Roman"/>
                <a:cs typeface="Times New Roman"/>
              </a:rPr>
              <a:t>ideālus, </a:t>
            </a:r>
            <a:r>
              <a:rPr dirty="0" sz="6200" spc="7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44">
                <a:solidFill>
                  <a:srgbClr val="FBFFEC"/>
                </a:solidFill>
                <a:latin typeface="Times New Roman"/>
                <a:cs typeface="Times New Roman"/>
              </a:rPr>
              <a:t>vērtības, </a:t>
            </a:r>
            <a:r>
              <a:rPr dirty="0" sz="6200" spc="790">
                <a:solidFill>
                  <a:srgbClr val="FBFFEC"/>
                </a:solidFill>
                <a:latin typeface="Times New Roman"/>
                <a:cs typeface="Times New Roman"/>
              </a:rPr>
              <a:t>iedzīvotāju </a:t>
            </a:r>
            <a:r>
              <a:rPr dirty="0" sz="6200" spc="7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50">
                <a:solidFill>
                  <a:srgbClr val="FBFFEC"/>
                </a:solidFill>
                <a:latin typeface="Times New Roman"/>
                <a:cs typeface="Times New Roman"/>
              </a:rPr>
              <a:t>sastāvu. </a:t>
            </a:r>
            <a:r>
              <a:rPr dirty="0" sz="6200" spc="1025">
                <a:solidFill>
                  <a:srgbClr val="FBFFEC"/>
                </a:solidFill>
                <a:latin typeface="Times New Roman"/>
                <a:cs typeface="Times New Roman"/>
              </a:rPr>
              <a:t>Katra </a:t>
            </a:r>
            <a:r>
              <a:rPr dirty="0" sz="6200" spc="10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19">
                <a:solidFill>
                  <a:srgbClr val="FBFFEC"/>
                </a:solidFill>
                <a:latin typeface="Times New Roman"/>
                <a:cs typeface="Times New Roman"/>
              </a:rPr>
              <a:t>jaundibinātā </a:t>
            </a:r>
            <a:r>
              <a:rPr dirty="0" sz="6200" spc="735">
                <a:solidFill>
                  <a:srgbClr val="FBFFEC"/>
                </a:solidFill>
                <a:latin typeface="Times New Roman"/>
                <a:cs typeface="Times New Roman"/>
              </a:rPr>
              <a:t>biedrība, </a:t>
            </a:r>
            <a:r>
              <a:rPr dirty="0" sz="6200" spc="7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615">
                <a:solidFill>
                  <a:srgbClr val="FBFFEC"/>
                </a:solidFill>
                <a:latin typeface="Times New Roman"/>
                <a:cs typeface="Times New Roman"/>
              </a:rPr>
              <a:t>līdz </a:t>
            </a:r>
            <a:r>
              <a:rPr dirty="0" sz="6200" spc="1040">
                <a:solidFill>
                  <a:srgbClr val="FBFFEC"/>
                </a:solidFill>
                <a:latin typeface="Times New Roman"/>
                <a:cs typeface="Times New Roman"/>
              </a:rPr>
              <a:t>ar </a:t>
            </a:r>
            <a:r>
              <a:rPr dirty="0" sz="6200" spc="844">
                <a:solidFill>
                  <a:srgbClr val="FBFFEC"/>
                </a:solidFill>
                <a:latin typeface="Times New Roman"/>
                <a:cs typeface="Times New Roman"/>
              </a:rPr>
              <a:t>telpu </a:t>
            </a:r>
            <a:r>
              <a:rPr dirty="0" sz="6200" spc="1105">
                <a:solidFill>
                  <a:srgbClr val="FBFFEC"/>
                </a:solidFill>
                <a:latin typeface="Times New Roman"/>
                <a:cs typeface="Times New Roman"/>
              </a:rPr>
              <a:t>atrašanu </a:t>
            </a:r>
            <a:r>
              <a:rPr dirty="0" sz="6200" spc="11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19">
                <a:solidFill>
                  <a:srgbClr val="FBFFEC"/>
                </a:solidFill>
                <a:latin typeface="Times New Roman"/>
                <a:cs typeface="Times New Roman"/>
              </a:rPr>
              <a:t>savai </a:t>
            </a:r>
            <a:r>
              <a:rPr dirty="0" sz="6200" spc="810">
                <a:solidFill>
                  <a:srgbClr val="FBFFEC"/>
                </a:solidFill>
                <a:latin typeface="Times New Roman"/>
                <a:cs typeface="Times New Roman"/>
              </a:rPr>
              <a:t>darbībai </a:t>
            </a:r>
            <a:r>
              <a:rPr dirty="0" sz="6200" spc="990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6200" spc="994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60">
                <a:solidFill>
                  <a:srgbClr val="FBFFEC"/>
                </a:solidFill>
                <a:latin typeface="Times New Roman"/>
                <a:cs typeface="Times New Roman"/>
              </a:rPr>
              <a:t>karoga</a:t>
            </a:r>
            <a:r>
              <a:rPr dirty="0" sz="6200" spc="2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95">
                <a:solidFill>
                  <a:srgbClr val="FBFFEC"/>
                </a:solidFill>
                <a:latin typeface="Times New Roman"/>
                <a:cs typeface="Times New Roman"/>
              </a:rPr>
              <a:t>iesvētīšu,</a:t>
            </a:r>
            <a:r>
              <a:rPr dirty="0" sz="6200" spc="2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1010">
                <a:solidFill>
                  <a:srgbClr val="FBFFEC"/>
                </a:solidFill>
                <a:latin typeface="Times New Roman"/>
                <a:cs typeface="Times New Roman"/>
              </a:rPr>
              <a:t>centās </a:t>
            </a:r>
            <a:r>
              <a:rPr dirty="0" sz="6200" spc="-15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1095">
                <a:solidFill>
                  <a:srgbClr val="FBFFEC"/>
                </a:solidFill>
                <a:latin typeface="Times New Roman"/>
                <a:cs typeface="Times New Roman"/>
              </a:rPr>
              <a:t>atrast </a:t>
            </a:r>
            <a:r>
              <a:rPr dirty="0" sz="6200" spc="905">
                <a:solidFill>
                  <a:srgbClr val="FBFFEC"/>
                </a:solidFill>
                <a:latin typeface="Times New Roman"/>
                <a:cs typeface="Times New Roman"/>
              </a:rPr>
              <a:t>telpas </a:t>
            </a:r>
            <a:r>
              <a:rPr dirty="0" sz="6200" spc="855">
                <a:solidFill>
                  <a:srgbClr val="FBFFEC"/>
                </a:solidFill>
                <a:latin typeface="Times New Roman"/>
                <a:cs typeface="Times New Roman"/>
              </a:rPr>
              <a:t>arī </a:t>
            </a:r>
            <a:r>
              <a:rPr dirty="0" sz="6200" spc="8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80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6200" spc="2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15">
                <a:solidFill>
                  <a:srgbClr val="FBFFEC"/>
                </a:solidFill>
                <a:latin typeface="Times New Roman"/>
                <a:cs typeface="Times New Roman"/>
              </a:rPr>
              <a:t>bibliotēkai.</a:t>
            </a:r>
            <a:endParaRPr sz="6200">
              <a:latin typeface="Times New Roman"/>
              <a:cs typeface="Times New Roman"/>
            </a:endParaRPr>
          </a:p>
          <a:p>
            <a:pPr algn="ctr" marL="419734" marR="412115">
              <a:lnSpc>
                <a:spcPts val="7259"/>
              </a:lnSpc>
            </a:pPr>
            <a:r>
              <a:rPr dirty="0" sz="6200" spc="680">
                <a:solidFill>
                  <a:srgbClr val="FBFFEC"/>
                </a:solidFill>
                <a:latin typeface="Times New Roman"/>
                <a:cs typeface="Times New Roman"/>
              </a:rPr>
              <a:t>Arī</a:t>
            </a:r>
            <a:r>
              <a:rPr dirty="0" sz="6200" spc="2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1120">
                <a:solidFill>
                  <a:srgbClr val="FBFFEC"/>
                </a:solidFill>
                <a:latin typeface="Times New Roman"/>
                <a:cs typeface="Times New Roman"/>
              </a:rPr>
              <a:t>tā</a:t>
            </a:r>
            <a:r>
              <a:rPr dirty="0" sz="6200" spc="2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85">
                <a:solidFill>
                  <a:srgbClr val="FBFFEC"/>
                </a:solidFill>
                <a:latin typeface="Times New Roman"/>
                <a:cs typeface="Times New Roman"/>
              </a:rPr>
              <a:t>laika</a:t>
            </a:r>
            <a:r>
              <a:rPr dirty="0" sz="6200" spc="2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35">
                <a:solidFill>
                  <a:srgbClr val="FBFFEC"/>
                </a:solidFill>
                <a:latin typeface="Times New Roman"/>
                <a:cs typeface="Times New Roman"/>
              </a:rPr>
              <a:t>uzņēmumi </a:t>
            </a:r>
            <a:r>
              <a:rPr dirty="0" sz="6200" spc="-15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25">
                <a:solidFill>
                  <a:srgbClr val="FBFFEC"/>
                </a:solidFill>
                <a:latin typeface="Times New Roman"/>
                <a:cs typeface="Times New Roman"/>
              </a:rPr>
              <a:t>izveidoja </a:t>
            </a:r>
            <a:r>
              <a:rPr dirty="0" sz="6200" spc="785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6200" spc="7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60">
                <a:solidFill>
                  <a:srgbClr val="FBFFEC"/>
                </a:solidFill>
                <a:latin typeface="Times New Roman"/>
                <a:cs typeface="Times New Roman"/>
              </a:rPr>
              <a:t>savu </a:t>
            </a:r>
            <a:r>
              <a:rPr dirty="0" sz="6200" spc="900">
                <a:solidFill>
                  <a:srgbClr val="FBFFEC"/>
                </a:solidFill>
                <a:latin typeface="Times New Roman"/>
                <a:cs typeface="Times New Roman"/>
              </a:rPr>
              <a:t>strādājošo </a:t>
            </a:r>
            <a:r>
              <a:rPr dirty="0" sz="6200" spc="90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85">
                <a:solidFill>
                  <a:srgbClr val="FBFFEC"/>
                </a:solidFill>
                <a:latin typeface="Times New Roman"/>
                <a:cs typeface="Times New Roman"/>
              </a:rPr>
              <a:t>izglītošanai.</a:t>
            </a:r>
            <a:endParaRPr sz="6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6825" y="6545093"/>
            <a:ext cx="9479915" cy="28130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065" marR="5080">
              <a:lnSpc>
                <a:spcPts val="4370"/>
              </a:lnSpc>
              <a:spcBef>
                <a:spcPts val="295"/>
              </a:spcBef>
            </a:pPr>
            <a:r>
              <a:rPr dirty="0" sz="3700" spc="250">
                <a:solidFill>
                  <a:srgbClr val="FBFFEC"/>
                </a:solidFill>
                <a:latin typeface="Cambria"/>
                <a:cs typeface="Cambria"/>
              </a:rPr>
              <a:t>1933.gada </a:t>
            </a:r>
            <a:r>
              <a:rPr dirty="0" sz="3700" spc="325">
                <a:solidFill>
                  <a:srgbClr val="FBFFEC"/>
                </a:solidFill>
                <a:latin typeface="Cambria"/>
                <a:cs typeface="Cambria"/>
              </a:rPr>
              <a:t>7.septembrī </a:t>
            </a:r>
            <a:r>
              <a:rPr dirty="0" sz="3700" spc="395">
                <a:solidFill>
                  <a:srgbClr val="FBFFEC"/>
                </a:solidFill>
                <a:latin typeface="Cambria"/>
                <a:cs typeface="Cambria"/>
              </a:rPr>
              <a:t>Krustpils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pilsētas </a:t>
            </a:r>
            <a:r>
              <a:rPr dirty="0" sz="3700" spc="415">
                <a:solidFill>
                  <a:srgbClr val="FBFFEC"/>
                </a:solidFill>
                <a:latin typeface="Cambria"/>
                <a:cs typeface="Cambria"/>
              </a:rPr>
              <a:t>valde </a:t>
            </a:r>
            <a:r>
              <a:rPr dirty="0" sz="3700" spc="380">
                <a:solidFill>
                  <a:srgbClr val="FBFFEC"/>
                </a:solidFill>
                <a:latin typeface="Cambria"/>
                <a:cs typeface="Cambria"/>
              </a:rPr>
              <a:t>svinīgi </a:t>
            </a:r>
            <a:r>
              <a:rPr dirty="0" sz="3700" spc="470">
                <a:solidFill>
                  <a:srgbClr val="FBFFEC"/>
                </a:solidFill>
                <a:latin typeface="Cambria"/>
                <a:cs typeface="Cambria"/>
              </a:rPr>
              <a:t>atklāj </a:t>
            </a:r>
            <a:r>
              <a:rPr dirty="0" sz="3700" spc="455">
                <a:solidFill>
                  <a:srgbClr val="FBFFEC"/>
                </a:solidFill>
                <a:latin typeface="Cambria"/>
                <a:cs typeface="Cambria"/>
              </a:rPr>
              <a:t>jaunās, </a:t>
            </a:r>
            <a:r>
              <a:rPr dirty="0" sz="3700" spc="459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15">
                <a:solidFill>
                  <a:srgbClr val="FBFFEC"/>
                </a:solidFill>
                <a:latin typeface="Cambria"/>
                <a:cs typeface="Cambria"/>
              </a:rPr>
              <a:t>izremontētās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telpas </a:t>
            </a:r>
            <a:r>
              <a:rPr dirty="0" sz="3700" spc="465">
                <a:solidFill>
                  <a:srgbClr val="FBFFEC"/>
                </a:solidFill>
                <a:latin typeface="Cambria"/>
                <a:cs typeface="Cambria"/>
              </a:rPr>
              <a:t>Rīgas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ielā </a:t>
            </a:r>
            <a:r>
              <a:rPr dirty="0" sz="3700" spc="-320">
                <a:solidFill>
                  <a:srgbClr val="FBFFEC"/>
                </a:solidFill>
                <a:latin typeface="Cambria"/>
                <a:cs typeface="Cambria"/>
              </a:rPr>
              <a:t>141 </a:t>
            </a:r>
            <a:r>
              <a:rPr dirty="0" sz="3700" spc="-31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(tagad </a:t>
            </a:r>
            <a:r>
              <a:rPr dirty="0" sz="3700" spc="-20">
                <a:solidFill>
                  <a:srgbClr val="FBFFEC"/>
                </a:solidFill>
                <a:latin typeface="Cambria"/>
                <a:cs typeface="Cambria"/>
              </a:rPr>
              <a:t>152). </a:t>
            </a:r>
            <a:r>
              <a:rPr dirty="0" sz="3700" spc="440">
                <a:solidFill>
                  <a:srgbClr val="FBFFEC"/>
                </a:solidFill>
                <a:latin typeface="Cambria"/>
                <a:cs typeface="Cambria"/>
              </a:rPr>
              <a:t>Arī </a:t>
            </a:r>
            <a:r>
              <a:rPr dirty="0" sz="3700" spc="395">
                <a:solidFill>
                  <a:srgbClr val="FBFFEC"/>
                </a:solidFill>
                <a:latin typeface="Cambria"/>
                <a:cs typeface="Cambria"/>
              </a:rPr>
              <a:t>Krustpils </a:t>
            </a:r>
            <a:r>
              <a:rPr dirty="0" sz="3700" spc="390">
                <a:solidFill>
                  <a:srgbClr val="FBFFEC"/>
                </a:solidFill>
                <a:latin typeface="Cambria"/>
                <a:cs typeface="Cambria"/>
              </a:rPr>
              <a:t>pilsētas </a:t>
            </a:r>
            <a:r>
              <a:rPr dirty="0" sz="3700" spc="39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355">
                <a:solidFill>
                  <a:srgbClr val="FBFFEC"/>
                </a:solidFill>
                <a:latin typeface="Cambria"/>
                <a:cs typeface="Cambria"/>
              </a:rPr>
              <a:t>bibliotēkai</a:t>
            </a:r>
            <a:r>
              <a:rPr dirty="0" sz="3700" spc="270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Cambria"/>
                <a:cs typeface="Cambria"/>
              </a:rPr>
              <a:t>atvēlēta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00">
                <a:solidFill>
                  <a:srgbClr val="FBFFEC"/>
                </a:solidFill>
                <a:latin typeface="Cambria"/>
                <a:cs typeface="Cambria"/>
              </a:rPr>
              <a:t>telpa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Cambria"/>
                <a:cs typeface="Cambria"/>
              </a:rPr>
              <a:t>jaunajā</a:t>
            </a:r>
            <a:r>
              <a:rPr dirty="0" sz="3700" spc="275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Cambria"/>
                <a:cs typeface="Cambria"/>
              </a:rPr>
              <a:t>ēkā.</a:t>
            </a:r>
            <a:endParaRPr sz="37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2023" y="11812018"/>
            <a:ext cx="906970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0" marR="5080" indent="-2394585">
              <a:lnSpc>
                <a:spcPct val="1284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Vēstures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05" b="1">
                <a:solidFill>
                  <a:srgbClr val="FBFFEC"/>
                </a:solidFill>
                <a:latin typeface="Tahoma"/>
                <a:cs typeface="Tahoma"/>
              </a:rPr>
              <a:t>muzeja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materiāli,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pierakstīti </a:t>
            </a:r>
            <a:r>
              <a:rPr dirty="0" sz="3000" spc="-86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Rīga,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1993.gada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martā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1907" y="2334559"/>
            <a:ext cx="9269730" cy="21005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1116965">
              <a:lnSpc>
                <a:spcPct val="100000"/>
              </a:lnSpc>
              <a:spcBef>
                <a:spcPts val="110"/>
              </a:spcBef>
            </a:pPr>
            <a:r>
              <a:rPr dirty="0" sz="4500" spc="155">
                <a:solidFill>
                  <a:srgbClr val="FBFFEC"/>
                </a:solidFill>
                <a:latin typeface="Cambria"/>
                <a:cs typeface="Cambria"/>
              </a:rPr>
              <a:t>1933.gads</a:t>
            </a:r>
            <a:endParaRPr sz="4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3800" spc="565">
                <a:solidFill>
                  <a:srgbClr val="FBFFEC"/>
                </a:solidFill>
                <a:latin typeface="Cambria"/>
                <a:cs typeface="Cambria"/>
              </a:rPr>
              <a:t>KRUSTPILS</a:t>
            </a:r>
            <a:r>
              <a:rPr dirty="0" sz="38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570">
                <a:solidFill>
                  <a:srgbClr val="FBFFEC"/>
                </a:solidFill>
                <a:latin typeface="Cambria"/>
                <a:cs typeface="Cambria"/>
              </a:rPr>
              <a:t>PILSĒTAS</a:t>
            </a:r>
            <a:r>
              <a:rPr dirty="0" sz="3800" spc="254">
                <a:solidFill>
                  <a:srgbClr val="FBFFEC"/>
                </a:solidFill>
                <a:latin typeface="Cambria"/>
                <a:cs typeface="Cambria"/>
              </a:rPr>
              <a:t> </a:t>
            </a:r>
            <a:r>
              <a:rPr dirty="0" sz="3800" spc="525">
                <a:solidFill>
                  <a:srgbClr val="FBFFEC"/>
                </a:solidFill>
                <a:latin typeface="Cambria"/>
                <a:cs typeface="Cambria"/>
              </a:rPr>
              <a:t>BIBLIOTĒKA</a:t>
            </a:r>
            <a:endParaRPr sz="3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8563" y="5927190"/>
            <a:ext cx="9657715" cy="558927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87630" marR="80010">
              <a:lnSpc>
                <a:spcPts val="4370"/>
              </a:lnSpc>
              <a:spcBef>
                <a:spcPts val="320"/>
              </a:spcBef>
            </a:pPr>
            <a:r>
              <a:rPr dirty="0" sz="3700" spc="430">
                <a:solidFill>
                  <a:srgbClr val="FBFFEC"/>
                </a:solidFill>
                <a:latin typeface="Times New Roman"/>
                <a:cs typeface="Times New Roman"/>
              </a:rPr>
              <a:t>No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valdes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sekretāra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Nikolaja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Ozoliņa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atmiņām:</a:t>
            </a:r>
            <a:endParaRPr sz="3700">
              <a:latin typeface="Times New Roman"/>
              <a:cs typeface="Times New Roman"/>
            </a:endParaRPr>
          </a:p>
          <a:p>
            <a:pPr algn="ctr" marL="12700" marR="5080">
              <a:lnSpc>
                <a:spcPts val="4370"/>
              </a:lnSpc>
              <a:spcBef>
                <a:spcPts val="5"/>
              </a:spcBef>
            </a:pPr>
            <a:r>
              <a:rPr dirty="0" sz="3700" spc="650">
                <a:solidFill>
                  <a:srgbClr val="FBFFEC"/>
                </a:solidFill>
                <a:latin typeface="Times New Roman"/>
                <a:cs typeface="Times New Roman"/>
              </a:rPr>
              <a:t>Jaunajā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[valdes]</a:t>
            </a:r>
            <a:r>
              <a:rPr dirty="0" sz="370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divstāvu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10">
                <a:solidFill>
                  <a:srgbClr val="FBFFEC"/>
                </a:solidFill>
                <a:latin typeface="Times New Roman"/>
                <a:cs typeface="Times New Roman"/>
              </a:rPr>
              <a:t>ēkā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[bibliotēkai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tika]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atsevišķa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istaba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ar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jaunizbūvētiem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skapjiem </a:t>
            </a:r>
            <a:r>
              <a:rPr dirty="0" sz="3700" spc="640">
                <a:solidFill>
                  <a:srgbClr val="FBFFEC"/>
                </a:solidFill>
                <a:latin typeface="Times New Roman"/>
                <a:cs typeface="Times New Roman"/>
              </a:rPr>
              <a:t>grāmatu </a:t>
            </a:r>
            <a:r>
              <a:rPr dirty="0" sz="3700" spc="6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70">
                <a:solidFill>
                  <a:srgbClr val="FBFFEC"/>
                </a:solidFill>
                <a:latin typeface="Times New Roman"/>
                <a:cs typeface="Times New Roman"/>
              </a:rPr>
              <a:t>turēšanai.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Tika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pasūtīti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arī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laikraksti,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Times New Roman"/>
                <a:cs typeface="Times New Roman"/>
              </a:rPr>
              <a:t>uzlikti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uz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galda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lielajā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istabā.</a:t>
            </a:r>
            <a:endParaRPr sz="3700">
              <a:latin typeface="Times New Roman"/>
              <a:cs typeface="Times New Roman"/>
            </a:endParaRPr>
          </a:p>
          <a:p>
            <a:pPr algn="ctr" marL="118745" marR="111125" indent="-635">
              <a:lnSpc>
                <a:spcPts val="4370"/>
              </a:lnSpc>
            </a:pP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Laikraksti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netika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iznīcināti,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tos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iestiprināja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vākos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lasītājiem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[bija]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0">
                <a:solidFill>
                  <a:srgbClr val="FBFFEC"/>
                </a:solidFill>
                <a:latin typeface="Times New Roman"/>
                <a:cs typeface="Times New Roman"/>
              </a:rPr>
              <a:t>pieejami.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2473" y="15080608"/>
            <a:ext cx="906970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0" marR="5080" indent="-2394585">
              <a:lnSpc>
                <a:spcPct val="1284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Vēstures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05" b="1">
                <a:solidFill>
                  <a:srgbClr val="FBFFEC"/>
                </a:solidFill>
                <a:latin typeface="Tahoma"/>
                <a:cs typeface="Tahoma"/>
              </a:rPr>
              <a:t>muzeja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materiāli,</a:t>
            </a:r>
            <a:r>
              <a:rPr dirty="0" sz="30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pierakstīti </a:t>
            </a:r>
            <a:r>
              <a:rPr dirty="0" sz="3000" spc="-86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Rīga,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1993.gada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0" b="1">
                <a:solidFill>
                  <a:srgbClr val="FBFFEC"/>
                </a:solidFill>
                <a:latin typeface="Tahoma"/>
                <a:cs typeface="Tahoma"/>
              </a:rPr>
              <a:t>martā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2356" y="2110674"/>
            <a:ext cx="9269730" cy="1706245"/>
          </a:xfrm>
          <a:prstGeom prst="rect">
            <a:avLst/>
          </a:prstGeom>
        </p:spPr>
        <p:txBody>
          <a:bodyPr wrap="square" lIns="0" tIns="238125" rIns="0" bIns="0" rtlCol="0" vert="horz">
            <a:spAutoFit/>
          </a:bodyPr>
          <a:lstStyle/>
          <a:p>
            <a:pPr algn="ctr" marR="937894">
              <a:lnSpc>
                <a:spcPct val="100000"/>
              </a:lnSpc>
              <a:spcBef>
                <a:spcPts val="1875"/>
              </a:spcBef>
            </a:pPr>
            <a:r>
              <a:rPr dirty="0" sz="4500" spc="305">
                <a:solidFill>
                  <a:srgbClr val="FBFFEC"/>
                </a:solidFill>
                <a:latin typeface="Times New Roman"/>
                <a:cs typeface="Times New Roman"/>
              </a:rPr>
              <a:t>1933.gads</a:t>
            </a:r>
            <a:endParaRPr sz="4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8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05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38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4211935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14211672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1672" y="0"/>
                </a:lnTo>
                <a:lnTo>
                  <a:pt x="14211672" y="20104099"/>
                </a:lnTo>
                <a:close/>
              </a:path>
            </a:pathLst>
          </a:custGeom>
          <a:solidFill>
            <a:srgbClr val="FBFF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1324" y="881785"/>
            <a:ext cx="12734290" cy="18340070"/>
          </a:xfrm>
          <a:custGeom>
            <a:avLst/>
            <a:gdLst/>
            <a:ahLst/>
            <a:cxnLst/>
            <a:rect l="l" t="t" r="r" b="b"/>
            <a:pathLst>
              <a:path w="12734290" h="18340070">
                <a:moveTo>
                  <a:pt x="12734100" y="0"/>
                </a:moveTo>
                <a:lnTo>
                  <a:pt x="0" y="0"/>
                </a:lnTo>
                <a:lnTo>
                  <a:pt x="0" y="83820"/>
                </a:lnTo>
                <a:lnTo>
                  <a:pt x="0" y="18257241"/>
                </a:lnTo>
                <a:lnTo>
                  <a:pt x="0" y="18339791"/>
                </a:lnTo>
                <a:lnTo>
                  <a:pt x="12734100" y="18339791"/>
                </a:lnTo>
                <a:lnTo>
                  <a:pt x="12734100" y="18257241"/>
                </a:lnTo>
                <a:lnTo>
                  <a:pt x="83807" y="18257241"/>
                </a:lnTo>
                <a:lnTo>
                  <a:pt x="83807" y="83820"/>
                </a:lnTo>
                <a:lnTo>
                  <a:pt x="12651232" y="83820"/>
                </a:lnTo>
                <a:lnTo>
                  <a:pt x="12651232" y="18257050"/>
                </a:lnTo>
                <a:lnTo>
                  <a:pt x="12734100" y="18257050"/>
                </a:lnTo>
                <a:lnTo>
                  <a:pt x="12734100" y="83820"/>
                </a:lnTo>
                <a:lnTo>
                  <a:pt x="12734100" y="0"/>
                </a:lnTo>
                <a:close/>
              </a:path>
            </a:pathLst>
          </a:custGeom>
          <a:solidFill>
            <a:srgbClr val="ED58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810" y="1765069"/>
            <a:ext cx="11005763" cy="166653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72848" y="3616631"/>
            <a:ext cx="9269730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8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05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38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14885" y="4403890"/>
            <a:ext cx="7988300" cy="11638280"/>
            <a:chOff x="3314885" y="4403890"/>
            <a:chExt cx="7988300" cy="116382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4885" y="4403890"/>
              <a:ext cx="7987909" cy="4961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3546" y="10919874"/>
              <a:ext cx="7459561" cy="51222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12274" y="9534479"/>
            <a:ext cx="8825230" cy="1172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23010" marR="5080" indent="-1210945">
              <a:lnSpc>
                <a:spcPct val="129700"/>
              </a:lnSpc>
              <a:spcBef>
                <a:spcPts val="95"/>
              </a:spcBef>
            </a:pPr>
            <a:r>
              <a:rPr dirty="0" sz="2900" spc="459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2900" spc="2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480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2900" spc="3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484">
                <a:solidFill>
                  <a:srgbClr val="FBFFEC"/>
                </a:solidFill>
                <a:latin typeface="Times New Roman"/>
                <a:cs typeface="Times New Roman"/>
              </a:rPr>
              <a:t>valdes</a:t>
            </a:r>
            <a:r>
              <a:rPr dirty="0" sz="2900" spc="2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480">
                <a:solidFill>
                  <a:srgbClr val="FBFFEC"/>
                </a:solidFill>
                <a:latin typeface="Times New Roman"/>
                <a:cs typeface="Times New Roman"/>
              </a:rPr>
              <a:t>ēka,</a:t>
            </a:r>
            <a:r>
              <a:rPr dirty="0" sz="2900" spc="3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545">
                <a:solidFill>
                  <a:srgbClr val="FBFFEC"/>
                </a:solidFill>
                <a:latin typeface="Times New Roman"/>
                <a:cs typeface="Times New Roman"/>
              </a:rPr>
              <a:t>kurā</a:t>
            </a:r>
            <a:r>
              <a:rPr dirty="0" sz="2900" spc="2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580">
                <a:solidFill>
                  <a:srgbClr val="FBFFEC"/>
                </a:solidFill>
                <a:latin typeface="Times New Roman"/>
                <a:cs typeface="Times New Roman"/>
              </a:rPr>
              <a:t>atradās </a:t>
            </a:r>
            <a:r>
              <a:rPr dirty="0" sz="2900" spc="-7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465">
                <a:solidFill>
                  <a:srgbClr val="FBFFEC"/>
                </a:solidFill>
                <a:latin typeface="Times New Roman"/>
                <a:cs typeface="Times New Roman"/>
              </a:rPr>
              <a:t>arī</a:t>
            </a:r>
            <a:r>
              <a:rPr dirty="0" sz="2900" spc="3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430">
                <a:solidFill>
                  <a:srgbClr val="FBFFEC"/>
                </a:solidFill>
                <a:latin typeface="Times New Roman"/>
                <a:cs typeface="Times New Roman"/>
              </a:rPr>
              <a:t>bibliotēka.</a:t>
            </a:r>
            <a:r>
              <a:rPr dirty="0" sz="2900" spc="3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355">
                <a:solidFill>
                  <a:srgbClr val="FBFFEC"/>
                </a:solidFill>
                <a:latin typeface="Times New Roman"/>
                <a:cs typeface="Times New Roman"/>
              </a:rPr>
              <a:t>1930.gadu</a:t>
            </a:r>
            <a:r>
              <a:rPr dirty="0" sz="2900" spc="30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2900" spc="445">
                <a:solidFill>
                  <a:srgbClr val="FBFFEC"/>
                </a:solidFill>
                <a:latin typeface="Times New Roman"/>
                <a:cs typeface="Times New Roman"/>
              </a:rPr>
              <a:t>beigas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5095" y="16953493"/>
            <a:ext cx="2134870" cy="527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300" spc="240">
                <a:solidFill>
                  <a:srgbClr val="FBFFEC"/>
                </a:solidFill>
                <a:latin typeface="Times New Roman"/>
                <a:cs typeface="Times New Roman"/>
              </a:rPr>
              <a:t>2</a:t>
            </a:r>
            <a:r>
              <a:rPr dirty="0" sz="3300" spc="330">
                <a:solidFill>
                  <a:srgbClr val="FBFFEC"/>
                </a:solidFill>
                <a:latin typeface="Times New Roman"/>
                <a:cs typeface="Times New Roman"/>
              </a:rPr>
              <a:t>000</a:t>
            </a:r>
            <a:r>
              <a:rPr dirty="0" sz="3300" spc="315">
                <a:solidFill>
                  <a:srgbClr val="FBFFEC"/>
                </a:solidFill>
                <a:latin typeface="Times New Roman"/>
                <a:cs typeface="Times New Roman"/>
              </a:rPr>
              <a:t>.</a:t>
            </a:r>
            <a:r>
              <a:rPr dirty="0" sz="3300" spc="465">
                <a:solidFill>
                  <a:srgbClr val="FBFFEC"/>
                </a:solidFill>
                <a:latin typeface="Times New Roman"/>
                <a:cs typeface="Times New Roman"/>
              </a:rPr>
              <a:t>g</a:t>
            </a:r>
            <a:r>
              <a:rPr dirty="0" sz="3300" spc="765">
                <a:solidFill>
                  <a:srgbClr val="FBFFEC"/>
                </a:solidFill>
                <a:latin typeface="Times New Roman"/>
                <a:cs typeface="Times New Roman"/>
              </a:rPr>
              <a:t>a</a:t>
            </a:r>
            <a:r>
              <a:rPr dirty="0" sz="3300" spc="530">
                <a:solidFill>
                  <a:srgbClr val="FBFFEC"/>
                </a:solidFill>
                <a:latin typeface="Times New Roman"/>
                <a:cs typeface="Times New Roman"/>
              </a:rPr>
              <a:t>d</a:t>
            </a:r>
            <a:r>
              <a:rPr dirty="0" sz="3300" spc="150">
                <a:solidFill>
                  <a:srgbClr val="FBFFEC"/>
                </a:solidFill>
                <a:latin typeface="Times New Roman"/>
                <a:cs typeface="Times New Roman"/>
              </a:rPr>
              <a:t>i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4211935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14211672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1672" y="0"/>
                </a:lnTo>
                <a:lnTo>
                  <a:pt x="14211672" y="20104099"/>
                </a:lnTo>
                <a:close/>
              </a:path>
            </a:pathLst>
          </a:custGeom>
          <a:solidFill>
            <a:srgbClr val="FBFF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1324" y="881785"/>
            <a:ext cx="12734290" cy="18340070"/>
          </a:xfrm>
          <a:custGeom>
            <a:avLst/>
            <a:gdLst/>
            <a:ahLst/>
            <a:cxnLst/>
            <a:rect l="l" t="t" r="r" b="b"/>
            <a:pathLst>
              <a:path w="12734290" h="18340070">
                <a:moveTo>
                  <a:pt x="12734100" y="0"/>
                </a:moveTo>
                <a:lnTo>
                  <a:pt x="0" y="0"/>
                </a:lnTo>
                <a:lnTo>
                  <a:pt x="0" y="83820"/>
                </a:lnTo>
                <a:lnTo>
                  <a:pt x="0" y="18257241"/>
                </a:lnTo>
                <a:lnTo>
                  <a:pt x="0" y="18339791"/>
                </a:lnTo>
                <a:lnTo>
                  <a:pt x="12734100" y="18339791"/>
                </a:lnTo>
                <a:lnTo>
                  <a:pt x="12734100" y="18257241"/>
                </a:lnTo>
                <a:lnTo>
                  <a:pt x="83807" y="18257241"/>
                </a:lnTo>
                <a:lnTo>
                  <a:pt x="83807" y="83820"/>
                </a:lnTo>
                <a:lnTo>
                  <a:pt x="12651232" y="83820"/>
                </a:lnTo>
                <a:lnTo>
                  <a:pt x="12651232" y="18257050"/>
                </a:lnTo>
                <a:lnTo>
                  <a:pt x="12734100" y="18257050"/>
                </a:lnTo>
                <a:lnTo>
                  <a:pt x="12734100" y="83820"/>
                </a:lnTo>
                <a:lnTo>
                  <a:pt x="12734100" y="0"/>
                </a:lnTo>
                <a:close/>
              </a:path>
            </a:pathLst>
          </a:custGeom>
          <a:solidFill>
            <a:srgbClr val="ED58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790" y="1550150"/>
            <a:ext cx="11005763" cy="165758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25382" y="1864127"/>
            <a:ext cx="9009380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375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700" spc="1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3700" spc="1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2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7884" y="14150009"/>
            <a:ext cx="8582660" cy="185229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dirty="0" sz="3100" spc="5" b="1">
                <a:solidFill>
                  <a:srgbClr val="FBFFEC"/>
                </a:solidFill>
                <a:latin typeface="Tahoma"/>
                <a:cs typeface="Tahoma"/>
              </a:rPr>
              <a:t>Krustpils</a:t>
            </a:r>
            <a:r>
              <a:rPr dirty="0" sz="31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25" b="1">
                <a:solidFill>
                  <a:srgbClr val="FBFFEC"/>
                </a:solidFill>
                <a:latin typeface="Tahoma"/>
                <a:cs typeface="Tahoma"/>
              </a:rPr>
              <a:t>pilsētas</a:t>
            </a:r>
            <a:r>
              <a:rPr dirty="0" sz="3100" spc="20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5" b="1">
                <a:solidFill>
                  <a:srgbClr val="FBFFEC"/>
                </a:solidFill>
                <a:latin typeface="Tahoma"/>
                <a:cs typeface="Tahoma"/>
              </a:rPr>
              <a:t>bibliotēkas</a:t>
            </a:r>
            <a:r>
              <a:rPr dirty="0" sz="3100" spc="20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30" b="1">
                <a:solidFill>
                  <a:srgbClr val="FBFFEC"/>
                </a:solidFill>
                <a:latin typeface="Tahoma"/>
                <a:cs typeface="Tahoma"/>
              </a:rPr>
              <a:t>pārzinis</a:t>
            </a:r>
            <a:endParaRPr sz="3100">
              <a:latin typeface="Tahoma"/>
              <a:cs typeface="Tahoma"/>
            </a:endParaRPr>
          </a:p>
          <a:p>
            <a:pPr algn="ctr" marL="12065" marR="5080">
              <a:lnSpc>
                <a:spcPct val="128899"/>
              </a:lnSpc>
            </a:pPr>
            <a:r>
              <a:rPr dirty="0" sz="3100" spc="-55" b="1">
                <a:solidFill>
                  <a:srgbClr val="FBFFEC"/>
                </a:solidFill>
                <a:latin typeface="Tahoma"/>
                <a:cs typeface="Tahoma"/>
              </a:rPr>
              <a:t>(bibliotekārs)</a:t>
            </a:r>
            <a:r>
              <a:rPr dirty="0" sz="3100" spc="20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70" b="1">
                <a:solidFill>
                  <a:srgbClr val="FBFFEC"/>
                </a:solidFill>
                <a:latin typeface="Tahoma"/>
                <a:cs typeface="Tahoma"/>
              </a:rPr>
              <a:t>(1938.-1940.),</a:t>
            </a:r>
            <a:r>
              <a:rPr dirty="0" sz="3100" spc="20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25" b="1">
                <a:solidFill>
                  <a:srgbClr val="FBFFEC"/>
                </a:solidFill>
                <a:latin typeface="Tahoma"/>
                <a:cs typeface="Tahoma"/>
              </a:rPr>
              <a:t>pilsētas</a:t>
            </a:r>
            <a:r>
              <a:rPr dirty="0" sz="3100" spc="20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35" b="1">
                <a:solidFill>
                  <a:srgbClr val="FBFFEC"/>
                </a:solidFill>
                <a:latin typeface="Tahoma"/>
                <a:cs typeface="Tahoma"/>
              </a:rPr>
              <a:t>valdes </a:t>
            </a:r>
            <a:r>
              <a:rPr dirty="0" sz="3100" spc="-89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30" b="1">
                <a:solidFill>
                  <a:srgbClr val="FBFFEC"/>
                </a:solidFill>
                <a:latin typeface="Tahoma"/>
                <a:cs typeface="Tahoma"/>
              </a:rPr>
              <a:t>sekretārs</a:t>
            </a:r>
            <a:r>
              <a:rPr dirty="0" sz="31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35" b="1">
                <a:solidFill>
                  <a:srgbClr val="FBFFEC"/>
                </a:solidFill>
                <a:latin typeface="Tahoma"/>
                <a:cs typeface="Tahoma"/>
              </a:rPr>
              <a:t>Mārtiņš</a:t>
            </a:r>
            <a:r>
              <a:rPr dirty="0" sz="31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25" b="1">
                <a:solidFill>
                  <a:srgbClr val="FBFFEC"/>
                </a:solidFill>
                <a:latin typeface="Tahoma"/>
                <a:cs typeface="Tahoma"/>
              </a:rPr>
              <a:t>Glembergs</a:t>
            </a:r>
            <a:r>
              <a:rPr dirty="0" sz="3100" spc="20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75" b="1">
                <a:solidFill>
                  <a:srgbClr val="FBFFEC"/>
                </a:solidFill>
                <a:latin typeface="Tahoma"/>
                <a:cs typeface="Tahoma"/>
              </a:rPr>
              <a:t>(1892-1962)</a:t>
            </a:r>
            <a:endParaRPr sz="31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666" y="3459536"/>
            <a:ext cx="5578999" cy="90714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4972" y="4903715"/>
            <a:ext cx="9764395" cy="89585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12700" marR="5080">
              <a:lnSpc>
                <a:spcPts val="4440"/>
              </a:lnSpc>
              <a:spcBef>
                <a:spcPts val="355"/>
              </a:spcBef>
            </a:pPr>
            <a:r>
              <a:rPr dirty="0" sz="3800" spc="425">
                <a:solidFill>
                  <a:srgbClr val="FBFFEC"/>
                </a:solidFill>
                <a:latin typeface="Times New Roman"/>
                <a:cs typeface="Times New Roman"/>
              </a:rPr>
              <a:t>LATVIJAS</a:t>
            </a:r>
            <a:r>
              <a:rPr dirty="0" sz="3800" spc="1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505">
                <a:solidFill>
                  <a:srgbClr val="FBFFEC"/>
                </a:solidFill>
                <a:latin typeface="Times New Roman"/>
                <a:cs typeface="Times New Roman"/>
              </a:rPr>
              <a:t>JAUNATNES</a:t>
            </a:r>
            <a:r>
              <a:rPr dirty="0" sz="3800" spc="1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09">
                <a:solidFill>
                  <a:srgbClr val="FBFFEC"/>
                </a:solidFill>
                <a:latin typeface="Times New Roman"/>
                <a:cs typeface="Times New Roman"/>
              </a:rPr>
              <a:t>SAVIENĪBAS </a:t>
            </a:r>
            <a:r>
              <a:rPr dirty="0" sz="3800" spc="-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800" spc="415">
                <a:solidFill>
                  <a:srgbClr val="FBFFEC"/>
                </a:solidFill>
                <a:latin typeface="Times New Roman"/>
                <a:cs typeface="Times New Roman"/>
              </a:rPr>
              <a:t>ORGANIZĀCIJAS </a:t>
            </a:r>
            <a:r>
              <a:rPr dirty="0" sz="3800" spc="4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algn="ctr" marL="119380" marR="111760">
              <a:lnSpc>
                <a:spcPts val="4370"/>
              </a:lnSpc>
            </a:pP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Izdevumā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"Jēkabpils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Vēstnesis"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teikts: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Svētdien, </a:t>
            </a:r>
            <a:r>
              <a:rPr dirty="0" sz="3700" spc="50">
                <a:solidFill>
                  <a:srgbClr val="FBFFEC"/>
                </a:solidFill>
                <a:latin typeface="Times New Roman"/>
                <a:cs typeface="Times New Roman"/>
              </a:rPr>
              <a:t>13.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novembrī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Latvijas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70">
                <a:solidFill>
                  <a:srgbClr val="FBFFEC"/>
                </a:solidFill>
                <a:latin typeface="Times New Roman"/>
                <a:cs typeface="Times New Roman"/>
              </a:rPr>
              <a:t>Jaunatnes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Savienības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organizācija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sasauca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pilnu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biedru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sapulci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sava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kluba 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telpās </a:t>
            </a:r>
            <a:r>
              <a:rPr dirty="0" sz="3700" spc="445">
                <a:solidFill>
                  <a:srgbClr val="FBFFEC"/>
                </a:solidFill>
                <a:latin typeface="Times New Roman"/>
                <a:cs typeface="Times New Roman"/>
              </a:rPr>
              <a:t>Krustpilī, </a:t>
            </a:r>
            <a:r>
              <a:rPr dirty="0" sz="3700" spc="4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Zilānu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ielā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34">
                <a:solidFill>
                  <a:srgbClr val="FBFFEC"/>
                </a:solidFill>
                <a:latin typeface="Times New Roman"/>
                <a:cs typeface="Times New Roman"/>
              </a:rPr>
              <a:t>Nr.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180">
                <a:solidFill>
                  <a:srgbClr val="FBFFEC"/>
                </a:solidFill>
                <a:latin typeface="Times New Roman"/>
                <a:cs typeface="Times New Roman"/>
              </a:rPr>
              <a:t>52.</a:t>
            </a:r>
            <a:endParaRPr sz="3700">
              <a:latin typeface="Times New Roman"/>
              <a:cs typeface="Times New Roman"/>
            </a:endParaRPr>
          </a:p>
          <a:p>
            <a:pPr algn="ctr" marL="1054735" marR="1046480">
              <a:lnSpc>
                <a:spcPts val="4370"/>
              </a:lnSpc>
              <a:spcBef>
                <a:spcPts val="10"/>
              </a:spcBef>
            </a:pPr>
            <a:r>
              <a:rPr dirty="0" sz="3700" spc="430">
                <a:solidFill>
                  <a:srgbClr val="FBFFEC"/>
                </a:solidFill>
                <a:latin typeface="Times New Roman"/>
                <a:cs typeface="Times New Roman"/>
              </a:rPr>
              <a:t>No</a:t>
            </a:r>
            <a:r>
              <a:rPr dirty="0" sz="37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Kultūras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Fonda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5">
                <a:solidFill>
                  <a:srgbClr val="FBFFEC"/>
                </a:solidFill>
                <a:latin typeface="Times New Roman"/>
                <a:cs typeface="Times New Roman"/>
              </a:rPr>
              <a:t>piešķirtiem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15">
                <a:solidFill>
                  <a:srgbClr val="FBFFEC"/>
                </a:solidFill>
                <a:latin typeface="Times New Roman"/>
                <a:cs typeface="Times New Roman"/>
              </a:rPr>
              <a:t>Ls </a:t>
            </a:r>
            <a:r>
              <a:rPr dirty="0" sz="3700" spc="225">
                <a:solidFill>
                  <a:srgbClr val="FBFFEC"/>
                </a:solidFill>
                <a:latin typeface="Times New Roman"/>
                <a:cs typeface="Times New Roman"/>
              </a:rPr>
              <a:t>500 </a:t>
            </a:r>
            <a:r>
              <a:rPr dirty="0" sz="3700" spc="15">
                <a:solidFill>
                  <a:srgbClr val="FBFFEC"/>
                </a:solidFill>
                <a:latin typeface="Lucida Sans Unicode"/>
                <a:cs typeface="Lucida Sans Unicode"/>
              </a:rPr>
              <a:t>—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nolemj </a:t>
            </a:r>
            <a:r>
              <a:rPr dirty="0" sz="3700" spc="315">
                <a:solidFill>
                  <a:srgbClr val="FBFFEC"/>
                </a:solidFill>
                <a:latin typeface="Times New Roman"/>
                <a:cs typeface="Times New Roman"/>
              </a:rPr>
              <a:t>Ls </a:t>
            </a:r>
            <a:r>
              <a:rPr dirty="0" sz="3700" spc="210">
                <a:solidFill>
                  <a:srgbClr val="FBFFEC"/>
                </a:solidFill>
                <a:latin typeface="Times New Roman"/>
                <a:cs typeface="Times New Roman"/>
              </a:rPr>
              <a:t>200 </a:t>
            </a:r>
            <a:r>
              <a:rPr dirty="0" sz="3700" spc="15">
                <a:solidFill>
                  <a:srgbClr val="FBFFEC"/>
                </a:solidFill>
                <a:latin typeface="Lucida Sans Unicode"/>
                <a:cs typeface="Lucida Sans Unicode"/>
              </a:rPr>
              <a:t>— </a:t>
            </a:r>
            <a:r>
              <a:rPr dirty="0" sz="3700" spc="415">
                <a:solidFill>
                  <a:srgbClr val="FBFFEC"/>
                </a:solidFill>
                <a:latin typeface="Times New Roman"/>
                <a:cs typeface="Times New Roman"/>
              </a:rPr>
              <a:t>zie- </a:t>
            </a:r>
            <a:r>
              <a:rPr dirty="0" sz="3700" spc="4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dot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bibliotēkas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iegādāšanai.</a:t>
            </a: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ts val="4205"/>
              </a:lnSpc>
            </a:pP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Lasītavu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nolemj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atvērt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jau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no</a:t>
            </a:r>
            <a:endParaRPr sz="3700">
              <a:latin typeface="Times New Roman"/>
              <a:cs typeface="Times New Roman"/>
            </a:endParaRPr>
          </a:p>
          <a:p>
            <a:pPr marL="4070985" marR="605790" indent="-3582035">
              <a:lnSpc>
                <a:spcPts val="4370"/>
              </a:lnSpc>
              <a:spcBef>
                <a:spcPts val="145"/>
              </a:spcBef>
            </a:pPr>
            <a:r>
              <a:rPr dirty="0" sz="3700" spc="40">
                <a:solidFill>
                  <a:srgbClr val="FBFFEC"/>
                </a:solidFill>
                <a:latin typeface="Times New Roman"/>
                <a:cs typeface="Times New Roman"/>
              </a:rPr>
              <a:t>15.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novembra,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katru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dienu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no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plkst.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5">
                <a:solidFill>
                  <a:srgbClr val="FBFFEC"/>
                </a:solidFill>
                <a:latin typeface="Times New Roman"/>
                <a:cs typeface="Times New Roman"/>
              </a:rPr>
              <a:t>18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Times New Roman"/>
                <a:cs typeface="Times New Roman"/>
              </a:rPr>
              <a:t>-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22.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6946" y="17001635"/>
            <a:ext cx="96202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Nr.46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(1927,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70" b="1">
                <a:solidFill>
                  <a:srgbClr val="FBFFEC"/>
                </a:solidFill>
                <a:latin typeface="Tahoma"/>
                <a:cs typeface="Tahoma"/>
              </a:rPr>
              <a:t>18.nov.),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2.lpp.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2402" y="2334559"/>
            <a:ext cx="2815590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65">
                <a:solidFill>
                  <a:srgbClr val="FBFFEC"/>
                </a:solidFill>
                <a:latin typeface="Times New Roman"/>
                <a:cs typeface="Times New Roman"/>
              </a:rPr>
              <a:t>1927.</a:t>
            </a:r>
            <a:r>
              <a:rPr dirty="0" sz="4500" spc="-1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545">
                <a:solidFill>
                  <a:srgbClr val="FBFFEC"/>
                </a:solidFill>
                <a:latin typeface="Times New Roman"/>
                <a:cs typeface="Times New Roman"/>
              </a:rPr>
              <a:t>gads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2332" y="7619700"/>
            <a:ext cx="9690100" cy="28130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065" marR="5080">
              <a:lnSpc>
                <a:spcPts val="4370"/>
              </a:lnSpc>
              <a:spcBef>
                <a:spcPts val="295"/>
              </a:spcBef>
            </a:pP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Laikrksts</a:t>
            </a:r>
            <a:r>
              <a:rPr dirty="0" sz="37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"Jēkabpils</a:t>
            </a:r>
            <a:r>
              <a:rPr dirty="0" sz="37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Vēstnesis"</a:t>
            </a:r>
            <a:r>
              <a:rPr dirty="0" sz="37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raksta: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apkārtnes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kultūras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biedrība </a:t>
            </a:r>
            <a:r>
              <a:rPr dirty="0" sz="3700" spc="350">
                <a:solidFill>
                  <a:srgbClr val="FBFFEC"/>
                </a:solidFill>
                <a:latin typeface="Times New Roman"/>
                <a:cs typeface="Times New Roman"/>
              </a:rPr>
              <a:t>š. </a:t>
            </a:r>
            <a:r>
              <a:rPr dirty="0" sz="3700" spc="285">
                <a:solidFill>
                  <a:srgbClr val="FBFFEC"/>
                </a:solidFill>
                <a:latin typeface="Times New Roman"/>
                <a:cs typeface="Times New Roman"/>
              </a:rPr>
              <a:t>g. </a:t>
            </a:r>
            <a:r>
              <a:rPr dirty="0" sz="3700" spc="350">
                <a:solidFill>
                  <a:srgbClr val="FBFFEC"/>
                </a:solidFill>
                <a:latin typeface="Times New Roman"/>
                <a:cs typeface="Times New Roman"/>
              </a:rPr>
              <a:t>27.okt. </a:t>
            </a:r>
            <a:r>
              <a:rPr dirty="0" sz="3700" spc="455">
                <a:solidFill>
                  <a:srgbClr val="FBFFEC"/>
                </a:solidFill>
                <a:latin typeface="Times New Roman"/>
                <a:cs typeface="Times New Roman"/>
              </a:rPr>
              <a:t>rīko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karoga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iesvētīšanas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svetkus,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atklāšanu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40">
                <a:solidFill>
                  <a:srgbClr val="FBFFEC"/>
                </a:solidFill>
                <a:latin typeface="Times New Roman"/>
                <a:cs typeface="Times New Roman"/>
              </a:rPr>
              <a:t>koncertu.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9902" y="14127067"/>
            <a:ext cx="83546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(1929,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5" b="1">
                <a:solidFill>
                  <a:srgbClr val="FBFFEC"/>
                </a:solidFill>
                <a:latin typeface="Tahoma"/>
                <a:cs typeface="Tahoma"/>
              </a:rPr>
              <a:t>25.okt.),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3.lpp.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1912" y="2334559"/>
            <a:ext cx="9690735" cy="3175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937894">
              <a:lnSpc>
                <a:spcPct val="100000"/>
              </a:lnSpc>
              <a:spcBef>
                <a:spcPts val="110"/>
              </a:spcBef>
            </a:pPr>
            <a:r>
              <a:rPr dirty="0" sz="4500" spc="330">
                <a:solidFill>
                  <a:srgbClr val="FBFFEC"/>
                </a:solidFill>
                <a:latin typeface="Times New Roman"/>
                <a:cs typeface="Times New Roman"/>
              </a:rPr>
              <a:t>1929.gads</a:t>
            </a: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800">
              <a:latin typeface="Times New Roman"/>
              <a:cs typeface="Times New Roman"/>
            </a:endParaRPr>
          </a:p>
          <a:p>
            <a:pPr marL="12700" marR="5080" indent="1086485">
              <a:lnSpc>
                <a:spcPts val="4440"/>
              </a:lnSpc>
              <a:spcBef>
                <a:spcPts val="3940"/>
              </a:spcBef>
              <a:tabLst>
                <a:tab pos="6356350" algn="l"/>
              </a:tabLst>
            </a:pP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800" spc="39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800" spc="470">
                <a:solidFill>
                  <a:srgbClr val="FBFFEC"/>
                </a:solidFill>
                <a:latin typeface="Times New Roman"/>
                <a:cs typeface="Times New Roman"/>
              </a:rPr>
              <a:t>APKĀRTNES </a:t>
            </a:r>
            <a:r>
              <a:rPr dirty="0" sz="3800" spc="4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</a:t>
            </a:r>
            <a:r>
              <a:rPr dirty="0" sz="3800" spc="345">
                <a:solidFill>
                  <a:srgbClr val="FBFFEC"/>
                </a:solidFill>
                <a:latin typeface="Times New Roman"/>
                <a:cs typeface="Times New Roman"/>
              </a:rPr>
              <a:t>U</a:t>
            </a:r>
            <a:r>
              <a:rPr dirty="0" sz="3800" spc="185">
                <a:solidFill>
                  <a:srgbClr val="FBFFEC"/>
                </a:solidFill>
                <a:latin typeface="Times New Roman"/>
                <a:cs typeface="Times New Roman"/>
              </a:rPr>
              <a:t>L</a:t>
            </a:r>
            <a:r>
              <a:rPr dirty="0" sz="3800" spc="455">
                <a:solidFill>
                  <a:srgbClr val="FBFFEC"/>
                </a:solidFill>
                <a:latin typeface="Times New Roman"/>
                <a:cs typeface="Times New Roman"/>
              </a:rPr>
              <a:t>T</a:t>
            </a:r>
            <a:r>
              <a:rPr dirty="0" sz="3800" spc="345">
                <a:solidFill>
                  <a:srgbClr val="FBFFEC"/>
                </a:solidFill>
                <a:latin typeface="Times New Roman"/>
                <a:cs typeface="Times New Roman"/>
              </a:rPr>
              <a:t>Ū</a:t>
            </a:r>
            <a:r>
              <a:rPr dirty="0" sz="3800" spc="515">
                <a:solidFill>
                  <a:srgbClr val="FBFFEC"/>
                </a:solidFill>
                <a:latin typeface="Times New Roman"/>
                <a:cs typeface="Times New Roman"/>
              </a:rPr>
              <a:t>R</a:t>
            </a:r>
            <a:r>
              <a:rPr dirty="0" sz="3800" spc="455">
                <a:solidFill>
                  <a:srgbClr val="FBFFEC"/>
                </a:solidFill>
                <a:latin typeface="Times New Roman"/>
                <a:cs typeface="Times New Roman"/>
              </a:rPr>
              <a:t>A</a:t>
            </a:r>
            <a:r>
              <a:rPr dirty="0" sz="3800" spc="370">
                <a:solidFill>
                  <a:srgbClr val="FBFFEC"/>
                </a:solidFill>
                <a:latin typeface="Times New Roman"/>
                <a:cs typeface="Times New Roman"/>
              </a:rPr>
              <a:t>S</a:t>
            </a:r>
            <a:r>
              <a:rPr dirty="0" sz="380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260">
                <a:solidFill>
                  <a:srgbClr val="FBFFEC"/>
                </a:solidFill>
                <a:latin typeface="Times New Roman"/>
                <a:cs typeface="Times New Roman"/>
              </a:rPr>
              <a:t>B</a:t>
            </a:r>
            <a:r>
              <a:rPr dirty="0" sz="3800" spc="270">
                <a:solidFill>
                  <a:srgbClr val="FBFFEC"/>
                </a:solidFill>
                <a:latin typeface="Times New Roman"/>
                <a:cs typeface="Times New Roman"/>
              </a:rPr>
              <a:t>I</a:t>
            </a:r>
            <a:r>
              <a:rPr dirty="0" sz="3800" spc="545">
                <a:solidFill>
                  <a:srgbClr val="FBFFEC"/>
                </a:solidFill>
                <a:latin typeface="Times New Roman"/>
                <a:cs typeface="Times New Roman"/>
              </a:rPr>
              <a:t>E</a:t>
            </a:r>
            <a:r>
              <a:rPr dirty="0" sz="3800" spc="280">
                <a:solidFill>
                  <a:srgbClr val="FBFFEC"/>
                </a:solidFill>
                <a:latin typeface="Times New Roman"/>
                <a:cs typeface="Times New Roman"/>
              </a:rPr>
              <a:t>D</a:t>
            </a:r>
            <a:r>
              <a:rPr dirty="0" sz="3800" spc="515">
                <a:solidFill>
                  <a:srgbClr val="FBFFEC"/>
                </a:solidFill>
                <a:latin typeface="Times New Roman"/>
                <a:cs typeface="Times New Roman"/>
              </a:rPr>
              <a:t>R</a:t>
            </a:r>
            <a:r>
              <a:rPr dirty="0" sz="3800" spc="270">
                <a:solidFill>
                  <a:srgbClr val="FBFFEC"/>
                </a:solidFill>
                <a:latin typeface="Times New Roman"/>
                <a:cs typeface="Times New Roman"/>
              </a:rPr>
              <a:t>Ī</a:t>
            </a:r>
            <a:r>
              <a:rPr dirty="0" sz="3800" spc="260">
                <a:solidFill>
                  <a:srgbClr val="FBFFEC"/>
                </a:solidFill>
                <a:latin typeface="Times New Roman"/>
                <a:cs typeface="Times New Roman"/>
              </a:rPr>
              <a:t>B</a:t>
            </a:r>
            <a:r>
              <a:rPr dirty="0" sz="3800" spc="455">
                <a:solidFill>
                  <a:srgbClr val="FBFFEC"/>
                </a:solidFill>
                <a:latin typeface="Times New Roman"/>
                <a:cs typeface="Times New Roman"/>
              </a:rPr>
              <a:t>A</a:t>
            </a:r>
            <a:r>
              <a:rPr dirty="0" sz="3800" spc="370">
                <a:solidFill>
                  <a:srgbClr val="FBFFEC"/>
                </a:solidFill>
                <a:latin typeface="Times New Roman"/>
                <a:cs typeface="Times New Roman"/>
              </a:rPr>
              <a:t>S</a:t>
            </a:r>
            <a:r>
              <a:rPr dirty="0" sz="3800">
                <a:solidFill>
                  <a:srgbClr val="FBFFEC"/>
                </a:solidFill>
                <a:latin typeface="Times New Roman"/>
                <a:cs typeface="Times New Roman"/>
              </a:rPr>
              <a:t>	</a:t>
            </a:r>
            <a:r>
              <a:rPr dirty="0" sz="3800" spc="260">
                <a:solidFill>
                  <a:srgbClr val="FBFFEC"/>
                </a:solidFill>
                <a:latin typeface="Times New Roman"/>
                <a:cs typeface="Times New Roman"/>
              </a:rPr>
              <a:t>B</a:t>
            </a:r>
            <a:r>
              <a:rPr dirty="0" sz="3800" spc="270">
                <a:solidFill>
                  <a:srgbClr val="FBFFEC"/>
                </a:solidFill>
                <a:latin typeface="Times New Roman"/>
                <a:cs typeface="Times New Roman"/>
              </a:rPr>
              <a:t>I</a:t>
            </a:r>
            <a:r>
              <a:rPr dirty="0" sz="3800" spc="260">
                <a:solidFill>
                  <a:srgbClr val="FBFFEC"/>
                </a:solidFill>
                <a:latin typeface="Times New Roman"/>
                <a:cs typeface="Times New Roman"/>
              </a:rPr>
              <a:t>B</a:t>
            </a:r>
            <a:r>
              <a:rPr dirty="0" sz="3800" spc="185">
                <a:solidFill>
                  <a:srgbClr val="FBFFEC"/>
                </a:solidFill>
                <a:latin typeface="Times New Roman"/>
                <a:cs typeface="Times New Roman"/>
              </a:rPr>
              <a:t>L</a:t>
            </a:r>
            <a:r>
              <a:rPr dirty="0" sz="3800" spc="270">
                <a:solidFill>
                  <a:srgbClr val="FBFFEC"/>
                </a:solidFill>
                <a:latin typeface="Times New Roman"/>
                <a:cs typeface="Times New Roman"/>
              </a:rPr>
              <a:t>I</a:t>
            </a:r>
            <a:r>
              <a:rPr dirty="0" sz="3800" spc="320">
                <a:solidFill>
                  <a:srgbClr val="FBFFEC"/>
                </a:solidFill>
                <a:latin typeface="Times New Roman"/>
                <a:cs typeface="Times New Roman"/>
              </a:rPr>
              <a:t>O</a:t>
            </a:r>
            <a:r>
              <a:rPr dirty="0" sz="3800" spc="455">
                <a:solidFill>
                  <a:srgbClr val="FBFFEC"/>
                </a:solidFill>
                <a:latin typeface="Times New Roman"/>
                <a:cs typeface="Times New Roman"/>
              </a:rPr>
              <a:t>T</a:t>
            </a:r>
            <a:r>
              <a:rPr dirty="0" sz="3800" spc="545">
                <a:solidFill>
                  <a:srgbClr val="FBFFEC"/>
                </a:solidFill>
                <a:latin typeface="Times New Roman"/>
                <a:cs typeface="Times New Roman"/>
              </a:rPr>
              <a:t>Ē</a:t>
            </a: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</a:t>
            </a:r>
            <a:r>
              <a:rPr dirty="0" sz="3800" spc="345">
                <a:solidFill>
                  <a:srgbClr val="FBFFEC"/>
                </a:solidFill>
                <a:latin typeface="Times New Roman"/>
                <a:cs typeface="Times New Roman"/>
              </a:rPr>
              <a:t>A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0873" y="4903716"/>
            <a:ext cx="9333230" cy="617347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711835" marR="704850">
              <a:lnSpc>
                <a:spcPts val="4440"/>
              </a:lnSpc>
              <a:spcBef>
                <a:spcPts val="355"/>
              </a:spcBef>
            </a:pP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800" spc="10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00">
                <a:solidFill>
                  <a:srgbClr val="FBFFEC"/>
                </a:solidFill>
                <a:latin typeface="Times New Roman"/>
                <a:cs typeface="Times New Roman"/>
              </a:rPr>
              <a:t>CUKURFABRIKAS </a:t>
            </a:r>
            <a:r>
              <a:rPr dirty="0" sz="3800" spc="-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algn="ctr" marL="489584" marR="481965">
              <a:lnSpc>
                <a:spcPts val="4370"/>
              </a:lnSpc>
            </a:pP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Izdevumā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40">
                <a:solidFill>
                  <a:srgbClr val="FBFFEC"/>
                </a:solidFill>
                <a:latin typeface="Times New Roman"/>
                <a:cs typeface="Times New Roman"/>
              </a:rPr>
              <a:t>"Cukurbiešu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Kultūra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Cukurrūpniecība"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40">
                <a:solidFill>
                  <a:srgbClr val="FBFFEC"/>
                </a:solidFill>
                <a:latin typeface="Times New Roman"/>
                <a:cs typeface="Times New Roman"/>
              </a:rPr>
              <a:t>lasāms:</a:t>
            </a:r>
            <a:endParaRPr sz="3700">
              <a:latin typeface="Times New Roman"/>
              <a:cs typeface="Times New Roman"/>
            </a:endParaRPr>
          </a:p>
          <a:p>
            <a:pPr algn="ctr" marL="12700" marR="5080" indent="-635">
              <a:lnSpc>
                <a:spcPts val="4370"/>
              </a:lnSpc>
            </a:pP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Fabrikas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bibliotēka </a:t>
            </a:r>
            <a:r>
              <a:rPr dirty="0" sz="3700" spc="615">
                <a:solidFill>
                  <a:srgbClr val="FBFFEC"/>
                </a:solidFill>
                <a:latin typeface="Times New Roman"/>
                <a:cs typeface="Times New Roman"/>
              </a:rPr>
              <a:t>pastāv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no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zinātniska,</a:t>
            </a:r>
            <a:r>
              <a:rPr dirty="0" sz="37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speciali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cukurrūpniecības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cukurbiešu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kultūras </a:t>
            </a:r>
            <a:r>
              <a:rPr dirty="0" sz="3700" spc="645">
                <a:solidFill>
                  <a:srgbClr val="FBFFEC"/>
                </a:solidFill>
                <a:latin typeface="Times New Roman"/>
                <a:cs typeface="Times New Roman"/>
              </a:rPr>
              <a:t>satura </a:t>
            </a:r>
            <a:r>
              <a:rPr dirty="0" sz="3700" spc="6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grāmatām. </a:t>
            </a:r>
            <a:r>
              <a:rPr dirty="0" sz="3700" spc="340">
                <a:solidFill>
                  <a:srgbClr val="FBFFEC"/>
                </a:solidFill>
                <a:latin typeface="Times New Roman"/>
                <a:cs typeface="Times New Roman"/>
              </a:rPr>
              <a:t>Uz </a:t>
            </a:r>
            <a:r>
              <a:rPr dirty="0" sz="3700" spc="235">
                <a:solidFill>
                  <a:srgbClr val="FBFFEC"/>
                </a:solidFill>
                <a:latin typeface="Times New Roman"/>
                <a:cs typeface="Times New Roman"/>
              </a:rPr>
              <a:t>1939.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gada </a:t>
            </a:r>
            <a:r>
              <a:rPr dirty="0" sz="3700" spc="345">
                <a:solidFill>
                  <a:srgbClr val="FBFFEC"/>
                </a:solidFill>
                <a:latin typeface="Times New Roman"/>
                <a:cs typeface="Times New Roman"/>
              </a:rPr>
              <a:t>15.maiju </a:t>
            </a:r>
            <a:r>
              <a:rPr dirty="0" sz="3700" spc="3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cukurfabrikas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bibliotēkā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ir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245">
                <a:solidFill>
                  <a:srgbClr val="FBFFEC"/>
                </a:solidFill>
                <a:latin typeface="Times New Roman"/>
                <a:cs typeface="Times New Roman"/>
              </a:rPr>
              <a:t>228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gramatas.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7914" y="14641808"/>
            <a:ext cx="893889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1225" marR="5080" indent="-2169160">
              <a:lnSpc>
                <a:spcPct val="1284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FBFFEC"/>
                </a:solidFill>
                <a:latin typeface="Tahoma"/>
                <a:cs typeface="Tahoma"/>
              </a:rPr>
              <a:t>Cukurbiešu </a:t>
            </a:r>
            <a:r>
              <a:rPr dirty="0" sz="3000" spc="-15" b="1">
                <a:solidFill>
                  <a:srgbClr val="FBFFEC"/>
                </a:solidFill>
                <a:latin typeface="Tahoma"/>
                <a:cs typeface="Tahoma"/>
              </a:rPr>
              <a:t>Kultūra </a:t>
            </a:r>
            <a:r>
              <a:rPr dirty="0" sz="3000" spc="-135" b="1">
                <a:solidFill>
                  <a:srgbClr val="FBFFEC"/>
                </a:solidFill>
                <a:latin typeface="Tahoma"/>
                <a:cs typeface="Tahoma"/>
              </a:rPr>
              <a:t>un</a:t>
            </a:r>
            <a:r>
              <a:rPr dirty="0" sz="3000" spc="-13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5" b="1">
                <a:solidFill>
                  <a:srgbClr val="FBFFEC"/>
                </a:solidFill>
                <a:latin typeface="Tahoma"/>
                <a:cs typeface="Tahoma"/>
              </a:rPr>
              <a:t>Cukurrūpniecība.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-17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0" b="1">
                <a:solidFill>
                  <a:srgbClr val="FBFFEC"/>
                </a:solidFill>
                <a:latin typeface="Tahoma"/>
                <a:cs typeface="Tahoma"/>
              </a:rPr>
              <a:t>Nr.2 </a:t>
            </a:r>
            <a:r>
              <a:rPr dirty="0" sz="3000" spc="-86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(1939,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14" b="1">
                <a:solidFill>
                  <a:srgbClr val="FBFFEC"/>
                </a:solidFill>
                <a:latin typeface="Tahoma"/>
                <a:cs typeface="Tahoma"/>
              </a:rPr>
              <a:t>1.maijs),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104.lpp.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5869" y="2334559"/>
            <a:ext cx="4509135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95">
                <a:solidFill>
                  <a:srgbClr val="FBFFEC"/>
                </a:solidFill>
                <a:latin typeface="Times New Roman"/>
                <a:cs typeface="Times New Roman"/>
              </a:rPr>
              <a:t>1932.</a:t>
            </a:r>
            <a:r>
              <a:rPr dirty="0" sz="4500" spc="-114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459">
                <a:solidFill>
                  <a:srgbClr val="FBFFEC"/>
                </a:solidFill>
                <a:latin typeface="Times New Roman"/>
                <a:cs typeface="Times New Roman"/>
              </a:rPr>
              <a:t>-</a:t>
            </a:r>
            <a:r>
              <a:rPr dirty="0" sz="4500" spc="-114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305">
                <a:solidFill>
                  <a:srgbClr val="FBFFEC"/>
                </a:solidFill>
                <a:latin typeface="Times New Roman"/>
                <a:cs typeface="Times New Roman"/>
              </a:rPr>
              <a:t>1939.gadi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4782" y="15752236"/>
            <a:ext cx="908494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7360" marR="5080" indent="-2995295">
              <a:lnSpc>
                <a:spcPct val="128400"/>
              </a:lnSpc>
              <a:spcBef>
                <a:spcPts val="100"/>
              </a:spcBef>
            </a:pPr>
            <a:r>
              <a:rPr dirty="0" sz="3000" spc="-45" b="1">
                <a:solidFill>
                  <a:srgbClr val="FBFFEC"/>
                </a:solidFill>
                <a:latin typeface="Tahoma"/>
                <a:cs typeface="Tahoma"/>
              </a:rPr>
              <a:t>Latvijas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Dzelzceļnieku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2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Nr.21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(1925, </a:t>
            </a:r>
            <a:r>
              <a:rPr dirty="0" sz="3000" spc="-86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70" b="1">
                <a:solidFill>
                  <a:srgbClr val="FBFFEC"/>
                </a:solidFill>
                <a:latin typeface="Tahoma"/>
                <a:cs typeface="Tahoma"/>
              </a:rPr>
              <a:t>15.nov.),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10.lpp.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7062" y="2230681"/>
            <a:ext cx="9800590" cy="9401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72154" marR="3251200" indent="-708025">
              <a:lnSpc>
                <a:spcPct val="117500"/>
              </a:lnSpc>
              <a:spcBef>
                <a:spcPts val="95"/>
              </a:spcBef>
            </a:pPr>
            <a:r>
              <a:rPr dirty="0" sz="4200" spc="480">
                <a:solidFill>
                  <a:srgbClr val="FBFFEC"/>
                </a:solidFill>
                <a:latin typeface="Times New Roman"/>
                <a:cs typeface="Times New Roman"/>
              </a:rPr>
              <a:t>Dibināta</a:t>
            </a:r>
            <a:r>
              <a:rPr dirty="0" sz="4200" spc="-1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00" spc="484">
                <a:solidFill>
                  <a:srgbClr val="FBFFEC"/>
                </a:solidFill>
                <a:latin typeface="Times New Roman"/>
                <a:cs typeface="Times New Roman"/>
              </a:rPr>
              <a:t>pirms </a:t>
            </a:r>
            <a:r>
              <a:rPr dirty="0" sz="4200" spc="-10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00" spc="305">
                <a:solidFill>
                  <a:srgbClr val="FBFFEC"/>
                </a:solidFill>
                <a:latin typeface="Times New Roman"/>
                <a:cs typeface="Times New Roman"/>
              </a:rPr>
              <a:t>1925.gada</a:t>
            </a: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200">
              <a:latin typeface="Times New Roman"/>
              <a:cs typeface="Times New Roman"/>
            </a:endParaRPr>
          </a:p>
          <a:p>
            <a:pPr algn="ctr" marL="1048385" marR="1040765">
              <a:lnSpc>
                <a:spcPts val="4440"/>
              </a:lnSpc>
            </a:pP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80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55">
                <a:solidFill>
                  <a:srgbClr val="FBFFEC"/>
                </a:solidFill>
                <a:latin typeface="Times New Roman"/>
                <a:cs typeface="Times New Roman"/>
              </a:rPr>
              <a:t>DZELZCEĻNIEKU </a:t>
            </a:r>
            <a:r>
              <a:rPr dirty="0" sz="3800" spc="-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60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38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algn="ctr" marL="12700" marR="5080" indent="-635">
              <a:lnSpc>
                <a:spcPts val="4370"/>
              </a:lnSpc>
            </a:pP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Izdevumā </a:t>
            </a:r>
            <a:r>
              <a:rPr dirty="0" sz="3700" spc="430">
                <a:solidFill>
                  <a:srgbClr val="FBFFEC"/>
                </a:solidFill>
                <a:latin typeface="Times New Roman"/>
                <a:cs typeface="Times New Roman"/>
              </a:rPr>
              <a:t>"Latvijas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Dzelzceļnieku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 vēstnesis"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rakstīts: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570">
                <a:solidFill>
                  <a:srgbClr val="FBFFEC"/>
                </a:solidFill>
                <a:latin typeface="Times New Roman"/>
                <a:cs typeface="Times New Roman"/>
              </a:rPr>
              <a:t>nodaļas </a:t>
            </a:r>
            <a:r>
              <a:rPr dirty="0" sz="3700" spc="5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valde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nolemj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vēlreiz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griezties </a:t>
            </a:r>
            <a:r>
              <a:rPr dirty="0" sz="3700" spc="400">
                <a:solidFill>
                  <a:srgbClr val="FBFFEC"/>
                </a:solidFill>
                <a:latin typeface="Times New Roman"/>
                <a:cs typeface="Times New Roman"/>
              </a:rPr>
              <a:t>pie </a:t>
            </a:r>
            <a:r>
              <a:rPr dirty="0" sz="3700" spc="40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75">
                <a:solidFill>
                  <a:srgbClr val="FBFFEC"/>
                </a:solidFill>
                <a:latin typeface="Times New Roman"/>
                <a:cs typeface="Times New Roman"/>
              </a:rPr>
              <a:t>galvenās </a:t>
            </a:r>
            <a:r>
              <a:rPr dirty="0" sz="3700" spc="434">
                <a:solidFill>
                  <a:srgbClr val="FBFFEC"/>
                </a:solidFill>
                <a:latin typeface="Times New Roman"/>
                <a:cs typeface="Times New Roman"/>
              </a:rPr>
              <a:t>valdes...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ar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lūgumu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piešķirt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nodaļai </a:t>
            </a:r>
            <a:r>
              <a:rPr dirty="0" sz="3700" spc="430">
                <a:solidFill>
                  <a:srgbClr val="FBFFEC"/>
                </a:solidFill>
                <a:latin typeface="Times New Roman"/>
                <a:cs typeface="Times New Roman"/>
              </a:rPr>
              <a:t>brīvo </a:t>
            </a:r>
            <a:r>
              <a:rPr dirty="0" sz="3700" spc="405">
                <a:solidFill>
                  <a:srgbClr val="FBFFEC"/>
                </a:solidFill>
                <a:latin typeface="Times New Roman"/>
                <a:cs typeface="Times New Roman"/>
              </a:rPr>
              <a:t>dzīvokli, </a:t>
            </a:r>
            <a:r>
              <a:rPr dirty="0" sz="3700" spc="409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sastāvošu</a:t>
            </a:r>
            <a:r>
              <a:rPr dirty="0" sz="370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no</a:t>
            </a:r>
            <a:r>
              <a:rPr dirty="0" sz="370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vienas</a:t>
            </a:r>
            <a:r>
              <a:rPr dirty="0" sz="3700" spc="1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istabas</a:t>
            </a:r>
            <a:r>
              <a:rPr dirty="0" sz="370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575">
                <a:solidFill>
                  <a:srgbClr val="FBFFEC"/>
                </a:solidFill>
                <a:latin typeface="Times New Roman"/>
                <a:cs typeface="Times New Roman"/>
              </a:rPr>
              <a:t>lasītavas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ierīkošanai. </a:t>
            </a:r>
            <a:r>
              <a:rPr dirty="0" sz="3700" spc="575">
                <a:solidFill>
                  <a:srgbClr val="FBFFEC"/>
                </a:solidFill>
                <a:latin typeface="Times New Roman"/>
                <a:cs typeface="Times New Roman"/>
              </a:rPr>
              <a:t>Pagaidām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bibliotēka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lasītava </a:t>
            </a: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slēgta,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telpu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40">
                <a:solidFill>
                  <a:srgbClr val="FBFFEC"/>
                </a:solidFill>
                <a:latin typeface="Times New Roman"/>
                <a:cs typeface="Times New Roman"/>
              </a:rPr>
              <a:t>trūkuma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dēļ.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0803" y="16469476"/>
            <a:ext cx="8472805" cy="1657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Dzelzceļnieks.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Nr.23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(1937,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0" b="1">
                <a:solidFill>
                  <a:srgbClr val="FBFFEC"/>
                </a:solidFill>
                <a:latin typeface="Tahoma"/>
                <a:cs typeface="Tahoma"/>
              </a:rPr>
              <a:t>1.dec.),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12.lpp.</a:t>
            </a:r>
            <a:endParaRPr sz="3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ahoma"/>
              <a:cs typeface="Tahoma"/>
            </a:endParaRPr>
          </a:p>
          <a:p>
            <a:pPr marL="159385">
              <a:lnSpc>
                <a:spcPct val="100000"/>
              </a:lnSpc>
              <a:spcBef>
                <a:spcPts val="5"/>
              </a:spcBef>
            </a:pPr>
            <a:r>
              <a:rPr dirty="0" sz="3000" b="1">
                <a:solidFill>
                  <a:srgbClr val="FBFFEC"/>
                </a:solidFill>
                <a:latin typeface="Tahoma"/>
                <a:cs typeface="Tahoma"/>
              </a:rPr>
              <a:t>Dzelzceļnieks.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0" b="1">
                <a:solidFill>
                  <a:srgbClr val="FBFFEC"/>
                </a:solidFill>
                <a:latin typeface="Tahoma"/>
                <a:cs typeface="Tahoma"/>
              </a:rPr>
              <a:t>Nr.7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(1940,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1.apr.),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18.lpp.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7768" y="2230683"/>
            <a:ext cx="9458960" cy="10512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01975" marR="3080385" indent="-708025">
              <a:lnSpc>
                <a:spcPct val="117500"/>
              </a:lnSpc>
              <a:spcBef>
                <a:spcPts val="95"/>
              </a:spcBef>
            </a:pPr>
            <a:r>
              <a:rPr dirty="0" sz="4200" spc="480">
                <a:solidFill>
                  <a:srgbClr val="FBFFEC"/>
                </a:solidFill>
                <a:latin typeface="Times New Roman"/>
                <a:cs typeface="Times New Roman"/>
              </a:rPr>
              <a:t>Dibināta</a:t>
            </a:r>
            <a:r>
              <a:rPr dirty="0" sz="4200" spc="-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00" spc="484">
                <a:solidFill>
                  <a:srgbClr val="FBFFEC"/>
                </a:solidFill>
                <a:latin typeface="Times New Roman"/>
                <a:cs typeface="Times New Roman"/>
              </a:rPr>
              <a:t>pirms </a:t>
            </a:r>
            <a:r>
              <a:rPr dirty="0" sz="4200" spc="-10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00" spc="305">
                <a:solidFill>
                  <a:srgbClr val="FBFFEC"/>
                </a:solidFill>
                <a:latin typeface="Times New Roman"/>
                <a:cs typeface="Times New Roman"/>
              </a:rPr>
              <a:t>1925.gada</a:t>
            </a: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200">
              <a:latin typeface="Times New Roman"/>
              <a:cs typeface="Times New Roman"/>
            </a:endParaRPr>
          </a:p>
          <a:p>
            <a:pPr algn="ctr" marL="877569" marR="869950">
              <a:lnSpc>
                <a:spcPts val="4440"/>
              </a:lnSpc>
            </a:pPr>
            <a:r>
              <a:rPr dirty="0" sz="3800" spc="385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380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55">
                <a:solidFill>
                  <a:srgbClr val="FBFFEC"/>
                </a:solidFill>
                <a:latin typeface="Times New Roman"/>
                <a:cs typeface="Times New Roman"/>
              </a:rPr>
              <a:t>DZELZCEĻNIEKU </a:t>
            </a:r>
            <a:r>
              <a:rPr dirty="0" sz="3800" spc="-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60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38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algn="ctr" marL="13970" marR="6350">
              <a:lnSpc>
                <a:spcPts val="4370"/>
              </a:lnSpc>
              <a:spcBef>
                <a:spcPts val="5"/>
              </a:spcBef>
            </a:pP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Izdevumā </a:t>
            </a:r>
            <a:r>
              <a:rPr dirty="0" sz="3700" spc="395">
                <a:solidFill>
                  <a:srgbClr val="FBFFEC"/>
                </a:solidFill>
                <a:latin typeface="Times New Roman"/>
                <a:cs typeface="Times New Roman"/>
              </a:rPr>
              <a:t>"Dzelzceļnieks"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rakstīts: </a:t>
            </a:r>
            <a:r>
              <a:rPr dirty="0" sz="3700" spc="5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Atzīmējams,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ka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nodaļai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ir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iegādāta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diezgan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20">
                <a:solidFill>
                  <a:srgbClr val="FBFFEC"/>
                </a:solidFill>
                <a:latin typeface="Times New Roman"/>
                <a:cs typeface="Times New Roman"/>
              </a:rPr>
              <a:t>bagāta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ar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65">
                <a:solidFill>
                  <a:srgbClr val="FBFFEC"/>
                </a:solidFill>
                <a:latin typeface="Times New Roman"/>
                <a:cs typeface="Times New Roman"/>
              </a:rPr>
              <a:t>vērtīgām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daiļliteratūras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</a:t>
            </a: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ts val="4245"/>
              </a:lnSpc>
            </a:pPr>
            <a:r>
              <a:rPr dirty="0" sz="3700" spc="575">
                <a:solidFill>
                  <a:srgbClr val="FBFFEC"/>
                </a:solidFill>
                <a:latin typeface="Times New Roman"/>
                <a:cs typeface="Times New Roman"/>
              </a:rPr>
              <a:t>citām</a:t>
            </a:r>
            <a:r>
              <a:rPr dirty="0" sz="3700" spc="1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grāmatām.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50">
              <a:latin typeface="Times New Roman"/>
              <a:cs typeface="Times New Roman"/>
            </a:endParaRPr>
          </a:p>
          <a:p>
            <a:pPr algn="ctr" marL="12065" marR="5080" indent="-635">
              <a:lnSpc>
                <a:spcPts val="4370"/>
              </a:lnSpc>
            </a:pP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Nodaļas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bibliotēkā </a:t>
            </a:r>
            <a:r>
              <a:rPr dirty="0" sz="3700" spc="185">
                <a:solidFill>
                  <a:srgbClr val="FBFFEC"/>
                </a:solidFill>
                <a:latin typeface="Times New Roman"/>
                <a:cs typeface="Times New Roman"/>
              </a:rPr>
              <a:t>1940.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gadā </a:t>
            </a:r>
            <a:r>
              <a:rPr dirty="0" sz="3700" spc="409">
                <a:solidFill>
                  <a:srgbClr val="FBFFEC"/>
                </a:solidFill>
                <a:latin typeface="Times New Roman"/>
                <a:cs typeface="Times New Roman"/>
              </a:rPr>
              <a:t>bija </a:t>
            </a:r>
            <a:r>
              <a:rPr dirty="0" sz="3700" spc="565">
                <a:solidFill>
                  <a:srgbClr val="FBFFEC"/>
                </a:solidFill>
                <a:latin typeface="Times New Roman"/>
                <a:cs typeface="Times New Roman"/>
              </a:rPr>
              <a:t>ap </a:t>
            </a:r>
            <a:r>
              <a:rPr dirty="0" sz="3700" spc="5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225">
                <a:solidFill>
                  <a:srgbClr val="FBFFEC"/>
                </a:solidFill>
                <a:latin typeface="Times New Roman"/>
                <a:cs typeface="Times New Roman"/>
              </a:rPr>
              <a:t>500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gramatu.</a:t>
            </a:r>
            <a:r>
              <a:rPr dirty="0" sz="370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Lasītavu,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15">
                <a:solidFill>
                  <a:srgbClr val="FBFFEC"/>
                </a:solidFill>
                <a:latin typeface="Times New Roman"/>
                <a:cs typeface="Times New Roman"/>
              </a:rPr>
              <a:t>kurā</a:t>
            </a:r>
            <a:r>
              <a:rPr dirty="0" sz="370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atrodami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vairāki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žurnāli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laikraksti,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pagājušajā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gadā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85">
                <a:solidFill>
                  <a:srgbClr val="FBFFEC"/>
                </a:solidFill>
                <a:latin typeface="Times New Roman"/>
                <a:cs typeface="Times New Roman"/>
              </a:rPr>
              <a:t>[1939.]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apmeklēja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15">
                <a:solidFill>
                  <a:srgbClr val="FBFFEC"/>
                </a:solidFill>
                <a:latin typeface="Times New Roman"/>
                <a:cs typeface="Times New Roman"/>
              </a:rPr>
              <a:t>521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34">
                <a:solidFill>
                  <a:srgbClr val="FBFFEC"/>
                </a:solidFill>
                <a:latin typeface="Times New Roman"/>
                <a:cs typeface="Times New Roman"/>
              </a:rPr>
              <a:t>biedrs.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8888" y="4554249"/>
            <a:ext cx="9778365" cy="1006919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739140" marR="732155">
              <a:lnSpc>
                <a:spcPts val="4440"/>
              </a:lnSpc>
              <a:spcBef>
                <a:spcPts val="355"/>
              </a:spcBef>
            </a:pPr>
            <a:r>
              <a:rPr dirty="0" sz="3800" spc="409">
                <a:solidFill>
                  <a:srgbClr val="FBFFEC"/>
                </a:solidFill>
                <a:latin typeface="Times New Roman"/>
                <a:cs typeface="Times New Roman"/>
              </a:rPr>
              <a:t>KRUSTPILS-JĒKABPILS </a:t>
            </a:r>
            <a:r>
              <a:rPr dirty="0" sz="3800" spc="41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20">
                <a:solidFill>
                  <a:srgbClr val="FBFFEC"/>
                </a:solidFill>
                <a:latin typeface="Times New Roman"/>
                <a:cs typeface="Times New Roman"/>
              </a:rPr>
              <a:t>STRĀDNIEKU</a:t>
            </a:r>
            <a:r>
              <a:rPr dirty="0" sz="3800" spc="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70">
                <a:solidFill>
                  <a:srgbClr val="FBFFEC"/>
                </a:solidFill>
                <a:latin typeface="Times New Roman"/>
                <a:cs typeface="Times New Roman"/>
              </a:rPr>
              <a:t>ARODBIEDRĪBAS </a:t>
            </a:r>
            <a:r>
              <a:rPr dirty="0" sz="3800" spc="-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algn="ctr" marL="123189" marR="116205">
              <a:lnSpc>
                <a:spcPts val="4370"/>
              </a:lnSpc>
              <a:tabLst>
                <a:tab pos="2555875" algn="l"/>
              </a:tabLst>
            </a:pP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Krustpils-Jēkabpils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strādnieku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5">
                <a:solidFill>
                  <a:srgbClr val="FBFFEC"/>
                </a:solidFill>
                <a:latin typeface="Times New Roman"/>
                <a:cs typeface="Times New Roman"/>
              </a:rPr>
              <a:t>arodbiedrības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pirmsākumi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meklējami </a:t>
            </a:r>
            <a:r>
              <a:rPr dirty="0" sz="3700" spc="365">
                <a:solidFill>
                  <a:srgbClr val="FBFFEC"/>
                </a:solidFill>
                <a:latin typeface="Times New Roman"/>
                <a:cs typeface="Times New Roman"/>
              </a:rPr>
              <a:t>1935.gadā,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kad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dibina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20">
                <a:solidFill>
                  <a:srgbClr val="FBFFEC"/>
                </a:solidFill>
                <a:latin typeface="Times New Roman"/>
                <a:cs typeface="Times New Roman"/>
              </a:rPr>
              <a:t>biedrību.	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Arodbiedrības</a:t>
            </a:r>
            <a:r>
              <a:rPr dirty="0" sz="370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mītne</a:t>
            </a:r>
            <a:r>
              <a:rPr dirty="0" sz="370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0">
                <a:solidFill>
                  <a:srgbClr val="FBFFEC"/>
                </a:solidFill>
                <a:latin typeface="Times New Roman"/>
                <a:cs typeface="Times New Roman"/>
              </a:rPr>
              <a:t>atrodas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45">
                <a:solidFill>
                  <a:srgbClr val="FBFFEC"/>
                </a:solidFill>
                <a:latin typeface="Times New Roman"/>
                <a:cs typeface="Times New Roman"/>
              </a:rPr>
              <a:t>Krustpilī,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Rīgas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ielā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290">
                <a:solidFill>
                  <a:srgbClr val="FBFFEC"/>
                </a:solidFill>
                <a:latin typeface="Times New Roman"/>
                <a:cs typeface="Times New Roman"/>
              </a:rPr>
              <a:t>206,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vēlāk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380">
                <a:solidFill>
                  <a:srgbClr val="FBFFEC"/>
                </a:solidFill>
                <a:latin typeface="Times New Roman"/>
                <a:cs typeface="Times New Roman"/>
              </a:rPr>
              <a:t>-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Rīgas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Times New Roman"/>
                <a:cs typeface="Times New Roman"/>
              </a:rPr>
              <a:t>ielā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220">
                <a:solidFill>
                  <a:srgbClr val="FBFFEC"/>
                </a:solidFill>
                <a:latin typeface="Times New Roman"/>
                <a:cs typeface="Times New Roman"/>
              </a:rPr>
              <a:t>200.</a:t>
            </a:r>
            <a:endParaRPr sz="3700">
              <a:latin typeface="Times New Roman"/>
              <a:cs typeface="Times New Roman"/>
            </a:endParaRPr>
          </a:p>
          <a:p>
            <a:pPr algn="ctr" marR="116839">
              <a:lnSpc>
                <a:spcPts val="4405"/>
              </a:lnSpc>
              <a:spcBef>
                <a:spcPts val="4180"/>
              </a:spcBef>
            </a:pP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Vietējā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95">
                <a:solidFill>
                  <a:srgbClr val="FBFFEC"/>
                </a:solidFill>
                <a:latin typeface="Times New Roman"/>
                <a:cs typeface="Times New Roman"/>
              </a:rPr>
              <a:t>laikrakstā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teikts:</a:t>
            </a: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ts val="4370"/>
              </a:lnSpc>
            </a:pP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Ar</a:t>
            </a:r>
            <a:r>
              <a:rPr dirty="0" sz="370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Kameras</a:t>
            </a:r>
            <a:r>
              <a:rPr dirty="0" sz="37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</a:t>
            </a:r>
            <a:endParaRPr sz="3700">
              <a:latin typeface="Times New Roman"/>
              <a:cs typeface="Times New Roman"/>
            </a:endParaRPr>
          </a:p>
          <a:p>
            <a:pPr algn="ctr" marL="12700" marR="5080" indent="-635">
              <a:lnSpc>
                <a:spcPts val="4370"/>
              </a:lnSpc>
              <a:spcBef>
                <a:spcPts val="145"/>
              </a:spcBef>
            </a:pP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biedru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dāvātajām </a:t>
            </a:r>
            <a:r>
              <a:rPr dirty="0" sz="3700" spc="675">
                <a:solidFill>
                  <a:srgbClr val="FBFFEC"/>
                </a:solidFill>
                <a:latin typeface="Times New Roman"/>
                <a:cs typeface="Times New Roman"/>
              </a:rPr>
              <a:t>grāmatām </a:t>
            </a: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ir </a:t>
            </a: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jau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 ierīkota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neliela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Times New Roman"/>
                <a:cs typeface="Times New Roman"/>
              </a:rPr>
              <a:t>bibliotēka,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10">
                <a:solidFill>
                  <a:srgbClr val="FBFFEC"/>
                </a:solidFill>
                <a:latin typeface="Times New Roman"/>
                <a:cs typeface="Times New Roman"/>
              </a:rPr>
              <a:t>kas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ar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vienu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paplašinās. </a:t>
            </a:r>
            <a:r>
              <a:rPr dirty="0" sz="3700" spc="615">
                <a:solidFill>
                  <a:srgbClr val="FBFFEC"/>
                </a:solidFill>
                <a:latin typeface="Times New Roman"/>
                <a:cs typeface="Times New Roman"/>
              </a:rPr>
              <a:t>Pastāv </a:t>
            </a:r>
            <a:r>
              <a:rPr dirty="0" sz="3700" spc="515">
                <a:solidFill>
                  <a:srgbClr val="FBFFEC"/>
                </a:solidFill>
                <a:latin typeface="Times New Roman"/>
                <a:cs typeface="Times New Roman"/>
              </a:rPr>
              <a:t>ari 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lasītava, </a:t>
            </a:r>
            <a:r>
              <a:rPr dirty="0" sz="3700" spc="570">
                <a:solidFill>
                  <a:srgbClr val="FBFFEC"/>
                </a:solidFill>
                <a:latin typeface="Times New Roman"/>
                <a:cs typeface="Times New Roman"/>
              </a:rPr>
              <a:t>kur </a:t>
            </a:r>
            <a:r>
              <a:rPr dirty="0" sz="3700" spc="5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pieejami </a:t>
            </a: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laikraksti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525">
                <a:solidFill>
                  <a:srgbClr val="FBFFEC"/>
                </a:solidFill>
                <a:latin typeface="Times New Roman"/>
                <a:cs typeface="Times New Roman"/>
              </a:rPr>
              <a:t>vērtīgākie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žurnāli.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8608" y="17207382"/>
            <a:ext cx="97383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Nr.38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(1938,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5" b="1">
                <a:solidFill>
                  <a:srgbClr val="FBFFEC"/>
                </a:solidFill>
                <a:latin typeface="Tahoma"/>
                <a:cs typeface="Tahoma"/>
              </a:rPr>
              <a:t>22.sept.),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2.lpp.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6972" y="2334559"/>
            <a:ext cx="2840990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105">
                <a:solidFill>
                  <a:srgbClr val="FBFFEC"/>
                </a:solidFill>
                <a:latin typeface="Times New Roman"/>
                <a:cs typeface="Times New Roman"/>
              </a:rPr>
              <a:t>1935.</a:t>
            </a:r>
            <a:r>
              <a:rPr dirty="0" sz="4500" spc="-1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545">
                <a:solidFill>
                  <a:srgbClr val="FBFFEC"/>
                </a:solidFill>
                <a:latin typeface="Times New Roman"/>
                <a:cs typeface="Times New Roman"/>
              </a:rPr>
              <a:t>gads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192" y="1784171"/>
            <a:ext cx="9639300" cy="1296098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12700" marR="5080" indent="207645">
              <a:lnSpc>
                <a:spcPts val="7259"/>
              </a:lnSpc>
              <a:spcBef>
                <a:spcPts val="409"/>
              </a:spcBef>
            </a:pPr>
            <a:r>
              <a:rPr dirty="0" sz="6200" spc="800">
                <a:solidFill>
                  <a:srgbClr val="FBFFEC"/>
                </a:solidFill>
                <a:latin typeface="Times New Roman"/>
                <a:cs typeface="Times New Roman"/>
              </a:rPr>
              <a:t>Krustpiliešu </a:t>
            </a:r>
            <a:r>
              <a:rPr dirty="0" sz="6200" spc="990">
                <a:solidFill>
                  <a:srgbClr val="FBFFEC"/>
                </a:solidFill>
                <a:latin typeface="Times New Roman"/>
                <a:cs typeface="Times New Roman"/>
              </a:rPr>
              <a:t>tiekšanās </a:t>
            </a:r>
            <a:r>
              <a:rPr dirty="0" sz="6200" spc="-15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70">
                <a:solidFill>
                  <a:srgbClr val="FBFFEC"/>
                </a:solidFill>
                <a:latin typeface="Times New Roman"/>
                <a:cs typeface="Times New Roman"/>
              </a:rPr>
              <a:t>pēc </a:t>
            </a:r>
            <a:r>
              <a:rPr dirty="0" sz="6200" spc="775">
                <a:solidFill>
                  <a:srgbClr val="FBFFEC"/>
                </a:solidFill>
                <a:latin typeface="Times New Roman"/>
                <a:cs typeface="Times New Roman"/>
              </a:rPr>
              <a:t>"gara </a:t>
            </a:r>
            <a:r>
              <a:rPr dirty="0" sz="6200" spc="795">
                <a:solidFill>
                  <a:srgbClr val="FBFFEC"/>
                </a:solidFill>
                <a:latin typeface="Times New Roman"/>
                <a:cs typeface="Times New Roman"/>
              </a:rPr>
              <a:t>gaismas" </a:t>
            </a:r>
            <a:r>
              <a:rPr dirty="0" sz="6200" spc="8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1000">
                <a:solidFill>
                  <a:srgbClr val="FBFFEC"/>
                </a:solidFill>
                <a:latin typeface="Times New Roman"/>
                <a:cs typeface="Times New Roman"/>
              </a:rPr>
              <a:t>redzama </a:t>
            </a:r>
            <a:r>
              <a:rPr dirty="0" sz="6200" spc="930">
                <a:solidFill>
                  <a:srgbClr val="FBFFEC"/>
                </a:solidFill>
                <a:latin typeface="Times New Roman"/>
                <a:cs typeface="Times New Roman"/>
              </a:rPr>
              <a:t>šajā </a:t>
            </a:r>
            <a:r>
              <a:rPr dirty="0" sz="6200" spc="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90">
                <a:solidFill>
                  <a:srgbClr val="FBFFEC"/>
                </a:solidFill>
                <a:latin typeface="Times New Roman"/>
                <a:cs typeface="Times New Roman"/>
              </a:rPr>
              <a:t>apkopojumā </a:t>
            </a:r>
            <a:r>
              <a:rPr dirty="0" sz="6200" spc="950">
                <a:solidFill>
                  <a:srgbClr val="FBFFEC"/>
                </a:solidFill>
                <a:latin typeface="Times New Roman"/>
                <a:cs typeface="Times New Roman"/>
              </a:rPr>
              <a:t>par </a:t>
            </a:r>
            <a:r>
              <a:rPr dirty="0" sz="6200" spc="-525">
                <a:solidFill>
                  <a:srgbClr val="FBFFEC"/>
                </a:solidFill>
                <a:latin typeface="Times New Roman"/>
                <a:cs typeface="Times New Roman"/>
              </a:rPr>
              <a:t>11 </a:t>
            </a:r>
            <a:r>
              <a:rPr dirty="0" sz="6200" spc="-5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55">
                <a:solidFill>
                  <a:srgbClr val="FBFFEC"/>
                </a:solidFill>
                <a:latin typeface="Times New Roman"/>
                <a:cs typeface="Times New Roman"/>
              </a:rPr>
              <a:t>publiskajām </a:t>
            </a:r>
            <a:r>
              <a:rPr dirty="0" sz="6200" spc="8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85">
                <a:solidFill>
                  <a:srgbClr val="FBFFEC"/>
                </a:solidFill>
                <a:latin typeface="Times New Roman"/>
                <a:cs typeface="Times New Roman"/>
              </a:rPr>
              <a:t>bibliotēkām, </a:t>
            </a:r>
            <a:r>
              <a:rPr dirty="0" sz="6200" spc="994">
                <a:solidFill>
                  <a:srgbClr val="FBFFEC"/>
                </a:solidFill>
                <a:latin typeface="Times New Roman"/>
                <a:cs typeface="Times New Roman"/>
              </a:rPr>
              <a:t>kuras </a:t>
            </a:r>
            <a:r>
              <a:rPr dirty="0" sz="6200" spc="10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80">
                <a:solidFill>
                  <a:srgbClr val="FBFFEC"/>
                </a:solidFill>
                <a:latin typeface="Times New Roman"/>
                <a:cs typeface="Times New Roman"/>
              </a:rPr>
              <a:t>darbojušās </a:t>
            </a:r>
            <a:r>
              <a:rPr dirty="0" sz="6200" spc="615">
                <a:solidFill>
                  <a:srgbClr val="FBFFEC"/>
                </a:solidFill>
                <a:latin typeface="Times New Roman"/>
                <a:cs typeface="Times New Roman"/>
              </a:rPr>
              <a:t>līdz </a:t>
            </a:r>
            <a:r>
              <a:rPr dirty="0" sz="6200" spc="6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675">
                <a:solidFill>
                  <a:srgbClr val="FBFFEC"/>
                </a:solidFill>
                <a:latin typeface="Times New Roman"/>
                <a:cs typeface="Times New Roman"/>
              </a:rPr>
              <a:t>1940.gadam </a:t>
            </a:r>
            <a:r>
              <a:rPr dirty="0" sz="6200" spc="790">
                <a:solidFill>
                  <a:srgbClr val="FBFFEC"/>
                </a:solidFill>
                <a:latin typeface="Times New Roman"/>
                <a:cs typeface="Times New Roman"/>
              </a:rPr>
              <a:t>(Padomju </a:t>
            </a:r>
            <a:r>
              <a:rPr dirty="0" sz="6200" spc="7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65">
                <a:solidFill>
                  <a:srgbClr val="FBFFEC"/>
                </a:solidFill>
                <a:latin typeface="Times New Roman"/>
                <a:cs typeface="Times New Roman"/>
              </a:rPr>
              <a:t>Savienības</a:t>
            </a:r>
            <a:r>
              <a:rPr dirty="0" sz="62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40">
                <a:solidFill>
                  <a:srgbClr val="FBFFEC"/>
                </a:solidFill>
                <a:latin typeface="Times New Roman"/>
                <a:cs typeface="Times New Roman"/>
              </a:rPr>
              <a:t>okupacijai), </a:t>
            </a:r>
            <a:r>
              <a:rPr dirty="0" sz="6200" spc="-15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69">
                <a:solidFill>
                  <a:srgbClr val="FBFFEC"/>
                </a:solidFill>
                <a:latin typeface="Times New Roman"/>
                <a:cs typeface="Times New Roman"/>
              </a:rPr>
              <a:t>kad </a:t>
            </a:r>
            <a:r>
              <a:rPr dirty="0" sz="6200" spc="930">
                <a:solidFill>
                  <a:srgbClr val="FBFFEC"/>
                </a:solidFill>
                <a:latin typeface="Times New Roman"/>
                <a:cs typeface="Times New Roman"/>
              </a:rPr>
              <a:t>tika </a:t>
            </a:r>
            <a:r>
              <a:rPr dirty="0" sz="6200" spc="944">
                <a:solidFill>
                  <a:srgbClr val="FBFFEC"/>
                </a:solidFill>
                <a:latin typeface="Times New Roman"/>
                <a:cs typeface="Times New Roman"/>
              </a:rPr>
              <a:t>sagrauti </a:t>
            </a:r>
            <a:r>
              <a:rPr dirty="0" sz="6200" spc="9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15">
                <a:solidFill>
                  <a:srgbClr val="FBFFEC"/>
                </a:solidFill>
                <a:latin typeface="Times New Roman"/>
                <a:cs typeface="Times New Roman"/>
              </a:rPr>
              <a:t>Latvijas </a:t>
            </a:r>
            <a:r>
              <a:rPr dirty="0" sz="6200" spc="925">
                <a:solidFill>
                  <a:srgbClr val="FBFFEC"/>
                </a:solidFill>
                <a:latin typeface="Times New Roman"/>
                <a:cs typeface="Times New Roman"/>
              </a:rPr>
              <a:t>valsts </a:t>
            </a:r>
            <a:r>
              <a:rPr dirty="0" sz="6200" spc="840">
                <a:solidFill>
                  <a:srgbClr val="FBFFEC"/>
                </a:solidFill>
                <a:latin typeface="Times New Roman"/>
                <a:cs typeface="Times New Roman"/>
              </a:rPr>
              <a:t>vērtību </a:t>
            </a:r>
            <a:r>
              <a:rPr dirty="0" sz="6200" spc="-15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990">
                <a:solidFill>
                  <a:srgbClr val="FBFFEC"/>
                </a:solidFill>
                <a:latin typeface="Times New Roman"/>
                <a:cs typeface="Times New Roman"/>
              </a:rPr>
              <a:t>pamati un </a:t>
            </a:r>
            <a:r>
              <a:rPr dirty="0" sz="6200" spc="840">
                <a:solidFill>
                  <a:srgbClr val="FBFFEC"/>
                </a:solidFill>
                <a:latin typeface="Times New Roman"/>
                <a:cs typeface="Times New Roman"/>
              </a:rPr>
              <a:t>izpostītas </a:t>
            </a:r>
            <a:r>
              <a:rPr dirty="0" sz="6200" spc="844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825">
                <a:solidFill>
                  <a:srgbClr val="FBFFEC"/>
                </a:solidFill>
                <a:latin typeface="Times New Roman"/>
                <a:cs typeface="Times New Roman"/>
              </a:rPr>
              <a:t>publiskās </a:t>
            </a:r>
            <a:r>
              <a:rPr dirty="0" sz="6200" spc="990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6200" spc="944">
                <a:solidFill>
                  <a:srgbClr val="FBFFEC"/>
                </a:solidFill>
                <a:latin typeface="Times New Roman"/>
                <a:cs typeface="Times New Roman"/>
              </a:rPr>
              <a:t>privātās </a:t>
            </a:r>
            <a:r>
              <a:rPr dirty="0" sz="6200" spc="9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6200" spc="755">
                <a:solidFill>
                  <a:srgbClr val="FBFFEC"/>
                </a:solidFill>
                <a:latin typeface="Times New Roman"/>
                <a:cs typeface="Times New Roman"/>
              </a:rPr>
              <a:t>bibliotēkas.</a:t>
            </a:r>
            <a:endParaRPr sz="6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926" y="4554256"/>
            <a:ext cx="8323580" cy="173418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L="12700" marR="5080">
              <a:lnSpc>
                <a:spcPts val="4440"/>
              </a:lnSpc>
              <a:spcBef>
                <a:spcPts val="330"/>
              </a:spcBef>
            </a:pPr>
            <a:r>
              <a:rPr dirty="0" sz="3800" spc="409">
                <a:solidFill>
                  <a:srgbClr val="FBFFEC"/>
                </a:solidFill>
                <a:latin typeface="Times New Roman"/>
                <a:cs typeface="Times New Roman"/>
              </a:rPr>
              <a:t>KRUSTPILS-JĒKABPILS </a:t>
            </a:r>
            <a:r>
              <a:rPr dirty="0" sz="3800" spc="41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420">
                <a:solidFill>
                  <a:srgbClr val="FBFFEC"/>
                </a:solidFill>
                <a:latin typeface="Times New Roman"/>
                <a:cs typeface="Times New Roman"/>
              </a:rPr>
              <a:t>STRĀDNIEKU</a:t>
            </a:r>
            <a:r>
              <a:rPr dirty="0" sz="3800" spc="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70">
                <a:solidFill>
                  <a:srgbClr val="FBFFEC"/>
                </a:solidFill>
                <a:latin typeface="Times New Roman"/>
                <a:cs typeface="Times New Roman"/>
              </a:rPr>
              <a:t>ARODBIEDRĪBAS </a:t>
            </a:r>
            <a:r>
              <a:rPr dirty="0" sz="3800" spc="-9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6754" y="7923953"/>
            <a:ext cx="9002395" cy="33680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669540" marR="1141095" indent="-1520825">
              <a:lnSpc>
                <a:spcPts val="4370"/>
              </a:lnSpc>
              <a:spcBef>
                <a:spcPts val="320"/>
              </a:spcBef>
            </a:pP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Lasītavā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biedriem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pieejami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šādi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40">
                <a:solidFill>
                  <a:srgbClr val="FBFFEC"/>
                </a:solidFill>
                <a:latin typeface="Times New Roman"/>
                <a:cs typeface="Times New Roman"/>
              </a:rPr>
              <a:t>izdevumi:</a:t>
            </a:r>
            <a:endParaRPr sz="3700">
              <a:latin typeface="Times New Roman"/>
              <a:cs typeface="Times New Roman"/>
            </a:endParaRPr>
          </a:p>
          <a:p>
            <a:pPr marL="615950" marR="608330" indent="1901825">
              <a:lnSpc>
                <a:spcPts val="4370"/>
              </a:lnSpc>
              <a:spcBef>
                <a:spcPts val="5"/>
              </a:spcBef>
            </a:pPr>
            <a:r>
              <a:rPr dirty="0" sz="3700" spc="245">
                <a:solidFill>
                  <a:srgbClr val="FBFFEC"/>
                </a:solidFill>
                <a:latin typeface="Times New Roman"/>
                <a:cs typeface="Times New Roman"/>
              </a:rPr>
              <a:t>LDK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ziņas, </a:t>
            </a:r>
            <a:r>
              <a:rPr dirty="0" sz="3700" spc="450">
                <a:solidFill>
                  <a:srgbClr val="FBFFEC"/>
                </a:solidFill>
                <a:latin typeface="Times New Roman"/>
                <a:cs typeface="Times New Roman"/>
              </a:rPr>
              <a:t>Rīts, </a:t>
            </a:r>
            <a:r>
              <a:rPr dirty="0" sz="3700" spc="4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80">
                <a:solidFill>
                  <a:srgbClr val="FBFFEC"/>
                </a:solidFill>
                <a:latin typeface="Times New Roman"/>
                <a:cs typeface="Times New Roman"/>
              </a:rPr>
              <a:t>Jaunākās</a:t>
            </a:r>
            <a:r>
              <a:rPr dirty="0" sz="370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Ziņas,</a:t>
            </a:r>
            <a:r>
              <a:rPr dirty="0" sz="370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Dzelzceļnieks,</a:t>
            </a:r>
            <a:endParaRPr sz="3700">
              <a:latin typeface="Times New Roman"/>
              <a:cs typeface="Times New Roman"/>
            </a:endParaRPr>
          </a:p>
          <a:p>
            <a:pPr marL="1976120" marR="5080" indent="-1964055">
              <a:lnSpc>
                <a:spcPts val="4370"/>
              </a:lnSpc>
            </a:pPr>
            <a:r>
              <a:rPr dirty="0" sz="3700" spc="415">
                <a:solidFill>
                  <a:srgbClr val="FBFFEC"/>
                </a:solidFill>
                <a:latin typeface="Times New Roman"/>
                <a:cs typeface="Times New Roman"/>
              </a:rPr>
              <a:t>Sējējs,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Amatnieks,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20">
                <a:solidFill>
                  <a:srgbClr val="FBFFEC"/>
                </a:solidFill>
                <a:latin typeface="Times New Roman"/>
                <a:cs typeface="Times New Roman"/>
              </a:rPr>
              <a:t>Šacha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15">
                <a:solidFill>
                  <a:srgbClr val="FBFFEC"/>
                </a:solidFill>
                <a:latin typeface="Times New Roman"/>
                <a:cs typeface="Times New Roman"/>
              </a:rPr>
              <a:t>māksla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20">
                <a:solidFill>
                  <a:srgbClr val="FBFFEC"/>
                </a:solidFill>
                <a:latin typeface="Times New Roman"/>
                <a:cs typeface="Times New Roman"/>
              </a:rPr>
              <a:t>Jēkabpils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5">
                <a:solidFill>
                  <a:srgbClr val="FBFFEC"/>
                </a:solidFill>
                <a:latin typeface="Times New Roman"/>
                <a:cs typeface="Times New Roman"/>
              </a:rPr>
              <a:t>Vēstnesis.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5176" y="16743593"/>
            <a:ext cx="9845040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76090" marR="5080" indent="-4264025">
              <a:lnSpc>
                <a:spcPct val="128400"/>
              </a:lnSpc>
              <a:spcBef>
                <a:spcPts val="100"/>
              </a:spcBef>
            </a:pPr>
            <a:r>
              <a:rPr dirty="0" sz="3000" spc="-45" b="1">
                <a:solidFill>
                  <a:srgbClr val="FBFFEC"/>
                </a:solidFill>
                <a:latin typeface="Tahoma"/>
                <a:cs typeface="Tahoma"/>
              </a:rPr>
              <a:t>Latvijas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Darba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5" b="1">
                <a:solidFill>
                  <a:srgbClr val="FBFFEC"/>
                </a:solidFill>
                <a:latin typeface="Tahoma"/>
                <a:cs typeface="Tahoma"/>
              </a:rPr>
              <a:t>Kameras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60" b="1">
                <a:solidFill>
                  <a:srgbClr val="FBFFEC"/>
                </a:solidFill>
                <a:latin typeface="Tahoma"/>
                <a:cs typeface="Tahoma"/>
              </a:rPr>
              <a:t>ziņas.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5" b="1">
                <a:solidFill>
                  <a:srgbClr val="FBFFEC"/>
                </a:solidFill>
                <a:latin typeface="Tahoma"/>
                <a:cs typeface="Tahoma"/>
              </a:rPr>
              <a:t>Nr.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7</a:t>
            </a:r>
            <a:r>
              <a:rPr dirty="0" sz="3000" spc="1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(1938,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1.apr.), </a:t>
            </a:r>
            <a:r>
              <a:rPr dirty="0" sz="3000" spc="-86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35" b="1">
                <a:solidFill>
                  <a:srgbClr val="FBFFEC"/>
                </a:solidFill>
                <a:latin typeface="Tahoma"/>
                <a:cs typeface="Tahoma"/>
              </a:rPr>
              <a:t>39.lpp.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8960" y="2334559"/>
            <a:ext cx="2882900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170">
                <a:solidFill>
                  <a:srgbClr val="FBFFEC"/>
                </a:solidFill>
                <a:latin typeface="Times New Roman"/>
                <a:cs typeface="Times New Roman"/>
              </a:rPr>
              <a:t>1938.</a:t>
            </a:r>
            <a:r>
              <a:rPr dirty="0" sz="4500" spc="-1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545">
                <a:solidFill>
                  <a:srgbClr val="FBFFEC"/>
                </a:solidFill>
                <a:latin typeface="Times New Roman"/>
                <a:cs typeface="Times New Roman"/>
              </a:rPr>
              <a:t>gads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9366" y="4903716"/>
            <a:ext cx="9816465" cy="840359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758190" marR="751205">
              <a:lnSpc>
                <a:spcPts val="4440"/>
              </a:lnSpc>
              <a:spcBef>
                <a:spcPts val="355"/>
              </a:spcBef>
            </a:pPr>
            <a:r>
              <a:rPr dirty="0" sz="3800" spc="835">
                <a:solidFill>
                  <a:srgbClr val="FBFFEC"/>
                </a:solidFill>
                <a:latin typeface="Calibri"/>
                <a:cs typeface="Calibri"/>
              </a:rPr>
              <a:t>KRUSTPILS-JĒKABPILS </a:t>
            </a:r>
            <a:r>
              <a:rPr dirty="0" sz="3800" spc="84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800" spc="860">
                <a:solidFill>
                  <a:srgbClr val="FBFFEC"/>
                </a:solidFill>
                <a:latin typeface="Calibri"/>
                <a:cs typeface="Calibri"/>
              </a:rPr>
              <a:t>STRĀDNIEKU</a:t>
            </a:r>
            <a:r>
              <a:rPr dirty="0" sz="3800" spc="18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800" spc="790">
                <a:solidFill>
                  <a:srgbClr val="FBFFEC"/>
                </a:solidFill>
                <a:latin typeface="Calibri"/>
                <a:cs typeface="Calibri"/>
              </a:rPr>
              <a:t>ARODBIEDRĪBAS </a:t>
            </a:r>
            <a:r>
              <a:rPr dirty="0" sz="3800" spc="-844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800" spc="805">
                <a:solidFill>
                  <a:srgbClr val="FBFFEC"/>
                </a:solidFill>
                <a:latin typeface="Calibri"/>
                <a:cs typeface="Calibri"/>
              </a:rPr>
              <a:t>BIBLIOTĒKA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Calibri"/>
              <a:cs typeface="Calibri"/>
            </a:endParaRPr>
          </a:p>
          <a:p>
            <a:pPr algn="ctr" marL="297815" marR="290830">
              <a:lnSpc>
                <a:spcPts val="4370"/>
              </a:lnSpc>
            </a:pPr>
            <a:r>
              <a:rPr dirty="0" sz="3700" spc="560">
                <a:solidFill>
                  <a:srgbClr val="FBFFEC"/>
                </a:solidFill>
                <a:latin typeface="Calibri"/>
                <a:cs typeface="Calibri"/>
              </a:rPr>
              <a:t>Krustpils-Jēkabpils </a:t>
            </a:r>
            <a:r>
              <a:rPr dirty="0" sz="3700" spc="525">
                <a:solidFill>
                  <a:srgbClr val="FBFFEC"/>
                </a:solidFill>
                <a:latin typeface="Calibri"/>
                <a:cs typeface="Calibri"/>
              </a:rPr>
              <a:t>strādnieku </a:t>
            </a:r>
            <a:r>
              <a:rPr dirty="0" sz="3700" spc="53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50">
                <a:solidFill>
                  <a:srgbClr val="FBFFEC"/>
                </a:solidFill>
                <a:latin typeface="Calibri"/>
                <a:cs typeface="Calibri"/>
              </a:rPr>
              <a:t>arodbiedrības</a:t>
            </a:r>
            <a:r>
              <a:rPr dirty="0" sz="3700" spc="26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Calibri"/>
                <a:cs typeface="Calibri"/>
              </a:rPr>
              <a:t>bibliotēka</a:t>
            </a:r>
            <a:r>
              <a:rPr dirty="0" sz="3700" spc="26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25">
                <a:solidFill>
                  <a:srgbClr val="FBFFEC"/>
                </a:solidFill>
                <a:latin typeface="Calibri"/>
                <a:cs typeface="Calibri"/>
              </a:rPr>
              <a:t>saņēmusi</a:t>
            </a:r>
            <a:r>
              <a:rPr dirty="0" sz="3700" spc="26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385">
                <a:solidFill>
                  <a:srgbClr val="FBFFEC"/>
                </a:solidFill>
                <a:latin typeface="Calibri"/>
                <a:cs typeface="Calibri"/>
              </a:rPr>
              <a:t>n0 </a:t>
            </a:r>
            <a:r>
              <a:rPr dirty="0" sz="3700" spc="-82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40">
                <a:solidFill>
                  <a:srgbClr val="FBFFEC"/>
                </a:solidFill>
                <a:latin typeface="Calibri"/>
                <a:cs typeface="Calibri"/>
              </a:rPr>
              <a:t>Darba</a:t>
            </a:r>
            <a:r>
              <a:rPr dirty="0" sz="3700" spc="24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Calibri"/>
                <a:cs typeface="Calibri"/>
              </a:rPr>
              <a:t>kameras</a:t>
            </a:r>
            <a:r>
              <a:rPr dirty="0" sz="3700" spc="25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Calibri"/>
                <a:cs typeface="Calibri"/>
              </a:rPr>
              <a:t>ceļojošo</a:t>
            </a:r>
            <a:r>
              <a:rPr dirty="0" sz="3700" spc="25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25">
                <a:solidFill>
                  <a:srgbClr val="FBFFEC"/>
                </a:solidFill>
                <a:latin typeface="Calibri"/>
                <a:cs typeface="Calibri"/>
              </a:rPr>
              <a:t>bibliotēku.</a:t>
            </a:r>
            <a:endParaRPr sz="3700">
              <a:latin typeface="Calibri"/>
              <a:cs typeface="Calibri"/>
            </a:endParaRPr>
          </a:p>
          <a:p>
            <a:pPr algn="ctr">
              <a:lnSpc>
                <a:spcPts val="4205"/>
              </a:lnSpc>
            </a:pPr>
            <a:r>
              <a:rPr dirty="0" sz="3700" spc="495">
                <a:solidFill>
                  <a:srgbClr val="FBFFEC"/>
                </a:solidFill>
                <a:latin typeface="Calibri"/>
                <a:cs typeface="Calibri"/>
              </a:rPr>
              <a:t>Bibliotēkā</a:t>
            </a:r>
            <a:r>
              <a:rPr dirty="0" sz="3700" spc="24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50">
                <a:solidFill>
                  <a:srgbClr val="FBFFEC"/>
                </a:solidFill>
                <a:latin typeface="Calibri"/>
                <a:cs typeface="Calibri"/>
              </a:rPr>
              <a:t>ir</a:t>
            </a:r>
            <a:r>
              <a:rPr dirty="0" sz="3700" spc="25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60">
                <a:solidFill>
                  <a:srgbClr val="FBFFEC"/>
                </a:solidFill>
                <a:latin typeface="Calibri"/>
                <a:cs typeface="Calibri"/>
              </a:rPr>
              <a:t>pavisam</a:t>
            </a:r>
            <a:r>
              <a:rPr dirty="0" sz="3700" spc="25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-135">
                <a:solidFill>
                  <a:srgbClr val="FBFFEC"/>
                </a:solidFill>
                <a:latin typeface="Calibri"/>
                <a:cs typeface="Calibri"/>
              </a:rPr>
              <a:t>101</a:t>
            </a:r>
            <a:r>
              <a:rPr dirty="0" sz="3700" spc="25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35">
                <a:solidFill>
                  <a:srgbClr val="FBFFEC"/>
                </a:solidFill>
                <a:latin typeface="Calibri"/>
                <a:cs typeface="Calibri"/>
              </a:rPr>
              <a:t>grāmata.</a:t>
            </a:r>
            <a:endParaRPr sz="3700">
              <a:latin typeface="Calibri"/>
              <a:cs typeface="Calibri"/>
            </a:endParaRPr>
          </a:p>
          <a:p>
            <a:pPr algn="ctr">
              <a:lnSpc>
                <a:spcPts val="4370"/>
              </a:lnSpc>
            </a:pPr>
            <a:r>
              <a:rPr dirty="0" sz="3700" spc="490">
                <a:solidFill>
                  <a:srgbClr val="FBFFEC"/>
                </a:solidFill>
                <a:latin typeface="Calibri"/>
                <a:cs typeface="Calibri"/>
              </a:rPr>
              <a:t>Daiļdarbi,</a:t>
            </a:r>
            <a:r>
              <a:rPr dirty="0" sz="3700" spc="23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65">
                <a:solidFill>
                  <a:srgbClr val="FBFFEC"/>
                </a:solidFill>
                <a:latin typeface="Calibri"/>
                <a:cs typeface="Calibri"/>
              </a:rPr>
              <a:t>ideoloģiski</a:t>
            </a:r>
            <a:r>
              <a:rPr dirty="0" sz="3700" spc="23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60">
                <a:solidFill>
                  <a:srgbClr val="FBFFEC"/>
                </a:solidFill>
                <a:latin typeface="Calibri"/>
                <a:cs typeface="Calibri"/>
              </a:rPr>
              <a:t>raksti</a:t>
            </a:r>
            <a:r>
              <a:rPr dirty="0" sz="3700" spc="24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350">
                <a:solidFill>
                  <a:srgbClr val="FBFFEC"/>
                </a:solidFill>
                <a:latin typeface="Calibri"/>
                <a:cs typeface="Calibri"/>
              </a:rPr>
              <a:t>u.t.t.</a:t>
            </a:r>
            <a:endParaRPr sz="3700">
              <a:latin typeface="Calibri"/>
              <a:cs typeface="Calibri"/>
            </a:endParaRPr>
          </a:p>
          <a:p>
            <a:pPr algn="ctr" marL="12700" marR="5080" indent="-635">
              <a:lnSpc>
                <a:spcPts val="4370"/>
              </a:lnSpc>
              <a:spcBef>
                <a:spcPts val="145"/>
              </a:spcBef>
            </a:pPr>
            <a:r>
              <a:rPr dirty="0" sz="3700" spc="575">
                <a:solidFill>
                  <a:srgbClr val="FBFFEC"/>
                </a:solidFill>
                <a:latin typeface="Calibri"/>
                <a:cs typeface="Calibri"/>
              </a:rPr>
              <a:t>Grāmatu skaitā </a:t>
            </a:r>
            <a:r>
              <a:rPr dirty="0" sz="3700" spc="450">
                <a:solidFill>
                  <a:srgbClr val="FBFFEC"/>
                </a:solidFill>
                <a:latin typeface="Calibri"/>
                <a:cs typeface="Calibri"/>
              </a:rPr>
              <a:t>ir </a:t>
            </a:r>
            <a:r>
              <a:rPr dirty="0" sz="3700" spc="535">
                <a:solidFill>
                  <a:srgbClr val="FBFFEC"/>
                </a:solidFill>
                <a:latin typeface="Calibri"/>
                <a:cs typeface="Calibri"/>
              </a:rPr>
              <a:t>redzamākie </a:t>
            </a:r>
            <a:r>
              <a:rPr dirty="0" sz="3700" spc="355">
                <a:solidFill>
                  <a:srgbClr val="FBFFEC"/>
                </a:solidFill>
                <a:latin typeface="Calibri"/>
                <a:cs typeface="Calibri"/>
              </a:rPr>
              <a:t>pēdējo </a:t>
            </a:r>
            <a:r>
              <a:rPr dirty="0" sz="3700" spc="36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Calibri"/>
                <a:cs typeface="Calibri"/>
              </a:rPr>
              <a:t>gadu </a:t>
            </a:r>
            <a:r>
              <a:rPr dirty="0" sz="3700" spc="415">
                <a:solidFill>
                  <a:srgbClr val="FBFFEC"/>
                </a:solidFill>
                <a:latin typeface="Calibri"/>
                <a:cs typeface="Calibri"/>
              </a:rPr>
              <a:t>darbi. </a:t>
            </a:r>
            <a:r>
              <a:rPr dirty="0" sz="3700" spc="484">
                <a:solidFill>
                  <a:srgbClr val="FBFFEC"/>
                </a:solidFill>
                <a:latin typeface="Calibri"/>
                <a:cs typeface="Calibri"/>
              </a:rPr>
              <a:t>Biedrības </a:t>
            </a:r>
            <a:r>
              <a:rPr dirty="0" sz="3700" spc="405">
                <a:solidFill>
                  <a:srgbClr val="FBFFEC"/>
                </a:solidFill>
                <a:latin typeface="Calibri"/>
                <a:cs typeface="Calibri"/>
              </a:rPr>
              <a:t>biedri </a:t>
            </a:r>
            <a:r>
              <a:rPr dirty="0" sz="3700" spc="509">
                <a:solidFill>
                  <a:srgbClr val="FBFFEC"/>
                </a:solidFill>
                <a:latin typeface="Calibri"/>
                <a:cs typeface="Calibri"/>
              </a:rPr>
              <a:t>un </a:t>
            </a:r>
            <a:r>
              <a:rPr dirty="0" sz="3700" spc="550">
                <a:solidFill>
                  <a:srgbClr val="FBFFEC"/>
                </a:solidFill>
                <a:latin typeface="Calibri"/>
                <a:cs typeface="Calibri"/>
              </a:rPr>
              <a:t>viņu </a:t>
            </a:r>
            <a:r>
              <a:rPr dirty="0" sz="3700" spc="555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25">
                <a:solidFill>
                  <a:srgbClr val="FBFFEC"/>
                </a:solidFill>
                <a:latin typeface="Calibri"/>
                <a:cs typeface="Calibri"/>
              </a:rPr>
              <a:t>piederīgie </a:t>
            </a:r>
            <a:r>
              <a:rPr dirty="0" sz="3700" spc="570">
                <a:solidFill>
                  <a:srgbClr val="FBFFEC"/>
                </a:solidFill>
                <a:latin typeface="Calibri"/>
                <a:cs typeface="Calibri"/>
              </a:rPr>
              <a:t>grāmatas </a:t>
            </a:r>
            <a:r>
              <a:rPr dirty="0" sz="3700" spc="595">
                <a:solidFill>
                  <a:srgbClr val="FBFFEC"/>
                </a:solidFill>
                <a:latin typeface="Calibri"/>
                <a:cs typeface="Calibri"/>
              </a:rPr>
              <a:t>var </a:t>
            </a:r>
            <a:r>
              <a:rPr dirty="0" sz="3700" spc="535">
                <a:solidFill>
                  <a:srgbClr val="FBFFEC"/>
                </a:solidFill>
                <a:latin typeface="Calibri"/>
                <a:cs typeface="Calibri"/>
              </a:rPr>
              <a:t>saņemt </a:t>
            </a:r>
            <a:r>
              <a:rPr dirty="0" sz="3700" spc="54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Calibri"/>
                <a:cs typeface="Calibri"/>
              </a:rPr>
              <a:t>lasīšanai </a:t>
            </a:r>
            <a:r>
              <a:rPr dirty="0" sz="3700" spc="440">
                <a:solidFill>
                  <a:srgbClr val="FBFFEC"/>
                </a:solidFill>
                <a:latin typeface="Calibri"/>
                <a:cs typeface="Calibri"/>
              </a:rPr>
              <a:t>biedrības </a:t>
            </a:r>
            <a:r>
              <a:rPr dirty="0" sz="3700" spc="434">
                <a:solidFill>
                  <a:srgbClr val="FBFFEC"/>
                </a:solidFill>
                <a:latin typeface="Calibri"/>
                <a:cs typeface="Calibri"/>
              </a:rPr>
              <a:t>birojā </a:t>
            </a:r>
            <a:r>
              <a:rPr dirty="0" sz="3700" spc="480">
                <a:solidFill>
                  <a:srgbClr val="FBFFEC"/>
                </a:solidFill>
                <a:latin typeface="Calibri"/>
                <a:cs typeface="Calibri"/>
              </a:rPr>
              <a:t>pirmdienās, </a:t>
            </a:r>
            <a:r>
              <a:rPr dirty="0" sz="3700" spc="484">
                <a:solidFill>
                  <a:srgbClr val="FBFFEC"/>
                </a:solidFill>
                <a:latin typeface="Calibri"/>
                <a:cs typeface="Calibri"/>
              </a:rPr>
              <a:t> trešdienās</a:t>
            </a:r>
            <a:r>
              <a:rPr dirty="0" sz="3700" spc="25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509">
                <a:solidFill>
                  <a:srgbClr val="FBFFEC"/>
                </a:solidFill>
                <a:latin typeface="Calibri"/>
                <a:cs typeface="Calibri"/>
              </a:rPr>
              <a:t>un</a:t>
            </a:r>
            <a:r>
              <a:rPr dirty="0" sz="3700" spc="254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Calibri"/>
                <a:cs typeface="Calibri"/>
              </a:rPr>
              <a:t>piektdienās</a:t>
            </a:r>
            <a:r>
              <a:rPr dirty="0" sz="3700" spc="254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15">
                <a:solidFill>
                  <a:srgbClr val="FBFFEC"/>
                </a:solidFill>
                <a:latin typeface="Calibri"/>
                <a:cs typeface="Calibri"/>
              </a:rPr>
              <a:t>no</a:t>
            </a:r>
            <a:r>
              <a:rPr dirty="0" sz="3700" spc="254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480">
                <a:solidFill>
                  <a:srgbClr val="FBFFEC"/>
                </a:solidFill>
                <a:latin typeface="Calibri"/>
                <a:cs typeface="Calibri"/>
              </a:rPr>
              <a:t>plkst.</a:t>
            </a:r>
            <a:r>
              <a:rPr dirty="0" sz="3700" spc="254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700" spc="75">
                <a:solidFill>
                  <a:srgbClr val="FBFFEC"/>
                </a:solidFill>
                <a:latin typeface="Calibri"/>
                <a:cs typeface="Calibri"/>
              </a:rPr>
              <a:t>16</a:t>
            </a:r>
            <a:r>
              <a:rPr dirty="0" sz="3700" spc="75">
                <a:solidFill>
                  <a:srgbClr val="FBFFEC"/>
                </a:solidFill>
                <a:latin typeface="Lucida Sans Unicode"/>
                <a:cs typeface="Lucida Sans Unicode"/>
              </a:rPr>
              <a:t>— </a:t>
            </a:r>
            <a:r>
              <a:rPr dirty="0" sz="3700" spc="-1160">
                <a:solidFill>
                  <a:srgbClr val="FBFFEC"/>
                </a:solidFill>
                <a:latin typeface="Lucida Sans Unicode"/>
                <a:cs typeface="Lucida Sans Unicode"/>
              </a:rPr>
              <a:t> </a:t>
            </a:r>
            <a:r>
              <a:rPr dirty="0" sz="3700" spc="180">
                <a:solidFill>
                  <a:srgbClr val="FBFFEC"/>
                </a:solidFill>
                <a:latin typeface="Calibri"/>
                <a:cs typeface="Calibri"/>
              </a:rPr>
              <a:t>20.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5384" y="16446420"/>
            <a:ext cx="93440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Nr.49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(1938,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80" b="1">
                <a:solidFill>
                  <a:srgbClr val="FBFFEC"/>
                </a:solidFill>
                <a:latin typeface="Tahoma"/>
                <a:cs typeface="Tahoma"/>
              </a:rPr>
              <a:t>8.dec.),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3.lpp.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8960" y="2334559"/>
            <a:ext cx="2882900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145">
                <a:solidFill>
                  <a:srgbClr val="FBFFEC"/>
                </a:solidFill>
                <a:latin typeface="Calibri"/>
                <a:cs typeface="Calibri"/>
              </a:rPr>
              <a:t>1938.</a:t>
            </a:r>
            <a:r>
              <a:rPr dirty="0" sz="4500" spc="-4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4500" spc="509">
                <a:solidFill>
                  <a:srgbClr val="FBFFEC"/>
                </a:solidFill>
                <a:latin typeface="Calibri"/>
                <a:cs typeface="Calibri"/>
              </a:rPr>
              <a:t>gads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4445" y="3711416"/>
            <a:ext cx="5375275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760">
                <a:solidFill>
                  <a:srgbClr val="FBFFEC"/>
                </a:solidFill>
                <a:latin typeface="Calibri"/>
                <a:cs typeface="Calibri"/>
              </a:rPr>
              <a:t>IZMANTOTIE</a:t>
            </a:r>
            <a:r>
              <a:rPr dirty="0" sz="3800" spc="210">
                <a:solidFill>
                  <a:srgbClr val="FBFFEC"/>
                </a:solidFill>
                <a:latin typeface="Calibri"/>
                <a:cs typeface="Calibri"/>
              </a:rPr>
              <a:t> </a:t>
            </a:r>
            <a:r>
              <a:rPr dirty="0" sz="3800" spc="790">
                <a:solidFill>
                  <a:srgbClr val="FBFFEC"/>
                </a:solidFill>
                <a:latin typeface="Calibri"/>
                <a:cs typeface="Calibri"/>
              </a:rPr>
              <a:t>AVOTI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26754" y="7779594"/>
            <a:ext cx="116839" cy="9645015"/>
            <a:chOff x="2326754" y="7779594"/>
            <a:chExt cx="116839" cy="9645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6754" y="7779594"/>
              <a:ext cx="116415" cy="116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754" y="9821346"/>
              <a:ext cx="116415" cy="116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754" y="11863099"/>
              <a:ext cx="116415" cy="116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754" y="12543683"/>
              <a:ext cx="116415" cy="1164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6754" y="13224267"/>
              <a:ext cx="116415" cy="1164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6754" y="13904852"/>
              <a:ext cx="116415" cy="116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6754" y="14585436"/>
              <a:ext cx="116415" cy="1164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6754" y="15266020"/>
              <a:ext cx="116415" cy="1164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754" y="15946604"/>
              <a:ext cx="116415" cy="1164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754" y="17307773"/>
              <a:ext cx="116415" cy="11641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606492" y="7344592"/>
            <a:ext cx="9846945" cy="10234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17244">
              <a:lnSpc>
                <a:spcPct val="129400"/>
              </a:lnSpc>
              <a:spcBef>
                <a:spcPts val="95"/>
              </a:spcBef>
            </a:pPr>
            <a:r>
              <a:rPr dirty="0" sz="3450" spc="-40" b="1">
                <a:solidFill>
                  <a:srgbClr val="FBFFEC"/>
                </a:solidFill>
                <a:latin typeface="Tahoma"/>
                <a:cs typeface="Tahoma"/>
              </a:rPr>
              <a:t>Stukuls,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30" b="1">
                <a:solidFill>
                  <a:srgbClr val="FBFFEC"/>
                </a:solidFill>
                <a:latin typeface="Tahoma"/>
                <a:cs typeface="Tahoma"/>
              </a:rPr>
              <a:t>Vilis.</a:t>
            </a:r>
            <a:r>
              <a:rPr dirty="0" sz="3450" spc="229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10" b="1">
                <a:solidFill>
                  <a:srgbClr val="FBFFEC"/>
                </a:solidFill>
                <a:latin typeface="Tahoma"/>
                <a:cs typeface="Tahoma"/>
              </a:rPr>
              <a:t>Krustpilieša</a:t>
            </a:r>
            <a:r>
              <a:rPr dirty="0" sz="3450" spc="229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5" b="1">
                <a:solidFill>
                  <a:srgbClr val="FBFFEC"/>
                </a:solidFill>
                <a:latin typeface="Tahoma"/>
                <a:cs typeface="Tahoma"/>
              </a:rPr>
              <a:t>stāstījums</a:t>
            </a:r>
            <a:r>
              <a:rPr dirty="0" sz="3450" spc="229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90" b="1">
                <a:solidFill>
                  <a:srgbClr val="FBFFEC"/>
                </a:solidFill>
                <a:latin typeface="Tahoma"/>
                <a:cs typeface="Tahoma"/>
              </a:rPr>
              <a:t>par </a:t>
            </a:r>
            <a:r>
              <a:rPr dirty="0" sz="3450" spc="-10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25" b="1">
                <a:solidFill>
                  <a:srgbClr val="FBFFEC"/>
                </a:solidFill>
                <a:latin typeface="Tahoma"/>
                <a:cs typeface="Tahoma"/>
              </a:rPr>
              <a:t>dzimto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40" b="1">
                <a:solidFill>
                  <a:srgbClr val="FBFFEC"/>
                </a:solidFill>
                <a:latin typeface="Tahoma"/>
                <a:cs typeface="Tahoma"/>
              </a:rPr>
              <a:t>novadu,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60" b="1">
                <a:solidFill>
                  <a:srgbClr val="FBFFEC"/>
                </a:solidFill>
                <a:latin typeface="Tahoma"/>
                <a:cs typeface="Tahoma"/>
              </a:rPr>
              <a:t>saviem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" b="1">
                <a:solidFill>
                  <a:srgbClr val="FBFFEC"/>
                </a:solidFill>
                <a:latin typeface="Tahoma"/>
                <a:cs typeface="Tahoma"/>
              </a:rPr>
              <a:t>priekštečiem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140" b="1">
                <a:solidFill>
                  <a:srgbClr val="FBFFEC"/>
                </a:solidFill>
                <a:latin typeface="Tahoma"/>
                <a:cs typeface="Tahoma"/>
              </a:rPr>
              <a:t>un </a:t>
            </a:r>
            <a:r>
              <a:rPr dirty="0" sz="3450" spc="-13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15" b="1">
                <a:solidFill>
                  <a:srgbClr val="FBFFEC"/>
                </a:solidFill>
                <a:latin typeface="Tahoma"/>
                <a:cs typeface="Tahoma"/>
              </a:rPr>
              <a:t>dzīves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60" b="1">
                <a:solidFill>
                  <a:srgbClr val="FBFFEC"/>
                </a:solidFill>
                <a:latin typeface="Tahoma"/>
                <a:cs typeface="Tahoma"/>
              </a:rPr>
              <a:t>gaitu.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19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5" b="1">
                <a:solidFill>
                  <a:srgbClr val="FBFFEC"/>
                </a:solidFill>
                <a:latin typeface="Tahoma"/>
                <a:cs typeface="Tahoma"/>
              </a:rPr>
              <a:t>Madona,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35" b="1">
                <a:solidFill>
                  <a:srgbClr val="FBFFEC"/>
                </a:solidFill>
                <a:latin typeface="Tahoma"/>
                <a:cs typeface="Tahoma"/>
              </a:rPr>
              <a:t>1992</a:t>
            </a:r>
            <a:endParaRPr sz="3450">
              <a:latin typeface="Tahoma"/>
              <a:cs typeface="Tahoma"/>
            </a:endParaRPr>
          </a:p>
          <a:p>
            <a:pPr marL="12700" marR="5080">
              <a:lnSpc>
                <a:spcPct val="129400"/>
              </a:lnSpc>
              <a:spcBef>
                <a:spcPts val="5"/>
              </a:spcBef>
            </a:pPr>
            <a:r>
              <a:rPr dirty="0" sz="3450" spc="-25" b="1">
                <a:solidFill>
                  <a:srgbClr val="FBFFEC"/>
                </a:solidFill>
                <a:latin typeface="Tahoma"/>
                <a:cs typeface="Tahoma"/>
              </a:rPr>
              <a:t>Grīnberga,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185" b="1">
                <a:solidFill>
                  <a:srgbClr val="FBFFEC"/>
                </a:solidFill>
                <a:latin typeface="Tahoma"/>
                <a:cs typeface="Tahoma"/>
              </a:rPr>
              <a:t>Inga.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2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45" b="1">
                <a:solidFill>
                  <a:srgbClr val="FBFFEC"/>
                </a:solidFill>
                <a:latin typeface="Tahoma"/>
                <a:cs typeface="Tahoma"/>
              </a:rPr>
              <a:t>novada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10" b="1">
                <a:solidFill>
                  <a:srgbClr val="FBFFEC"/>
                </a:solidFill>
                <a:latin typeface="Tahoma"/>
                <a:cs typeface="Tahoma"/>
              </a:rPr>
              <a:t>bibliotēku </a:t>
            </a:r>
            <a:r>
              <a:rPr dirty="0" sz="3450" spc="-99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" b="1">
                <a:solidFill>
                  <a:srgbClr val="FBFFEC"/>
                </a:solidFill>
                <a:latin typeface="Tahoma"/>
                <a:cs typeface="Tahoma"/>
              </a:rPr>
              <a:t>attīstība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85" b="1">
                <a:solidFill>
                  <a:srgbClr val="FBFFEC"/>
                </a:solidFill>
                <a:latin typeface="Tahoma"/>
                <a:cs typeface="Tahoma"/>
              </a:rPr>
              <a:t>no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5" b="1">
                <a:solidFill>
                  <a:srgbClr val="FBFFEC"/>
                </a:solidFill>
                <a:latin typeface="Tahoma"/>
                <a:cs typeface="Tahoma"/>
              </a:rPr>
              <a:t>pirmsākumiem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25" b="1">
                <a:solidFill>
                  <a:srgbClr val="FBFFEC"/>
                </a:solidFill>
                <a:latin typeface="Tahoma"/>
                <a:cs typeface="Tahoma"/>
              </a:rPr>
              <a:t>līdz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0" b="1">
                <a:solidFill>
                  <a:srgbClr val="FBFFEC"/>
                </a:solidFill>
                <a:latin typeface="Tahoma"/>
                <a:cs typeface="Tahoma"/>
              </a:rPr>
              <a:t>20.gadsimta </a:t>
            </a:r>
            <a:r>
              <a:rPr dirty="0" sz="3450" spc="-4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5" b="1">
                <a:solidFill>
                  <a:srgbClr val="FBFFEC"/>
                </a:solidFill>
                <a:latin typeface="Tahoma"/>
                <a:cs typeface="Tahoma"/>
              </a:rPr>
              <a:t>40.gadiem,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35" b="1">
                <a:solidFill>
                  <a:srgbClr val="FBFFEC"/>
                </a:solidFill>
                <a:latin typeface="Tahoma"/>
                <a:cs typeface="Tahoma"/>
              </a:rPr>
              <a:t>2003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110" b="1">
                <a:solidFill>
                  <a:srgbClr val="FBFFEC"/>
                </a:solidFill>
                <a:latin typeface="Tahoma"/>
                <a:cs typeface="Tahoma"/>
              </a:rPr>
              <a:t>(LU</a:t>
            </a:r>
            <a:r>
              <a:rPr dirty="0" sz="3450" spc="22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40" b="1">
                <a:solidFill>
                  <a:srgbClr val="FBFFEC"/>
                </a:solidFill>
                <a:latin typeface="Tahoma"/>
                <a:cs typeface="Tahoma"/>
              </a:rPr>
              <a:t>Bakalaura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114" b="1">
                <a:solidFill>
                  <a:srgbClr val="FBFFEC"/>
                </a:solidFill>
                <a:latin typeface="Tahoma"/>
                <a:cs typeface="Tahoma"/>
              </a:rPr>
              <a:t>darbs);</a:t>
            </a:r>
            <a:endParaRPr sz="3450">
              <a:latin typeface="Tahoma"/>
              <a:cs typeface="Tahoma"/>
            </a:endParaRPr>
          </a:p>
          <a:p>
            <a:pPr marL="12700" marR="927100">
              <a:lnSpc>
                <a:spcPct val="129400"/>
              </a:lnSpc>
            </a:pPr>
            <a:r>
              <a:rPr dirty="0" sz="3450" spc="-5" b="1">
                <a:solidFill>
                  <a:srgbClr val="FBFFEC"/>
                </a:solidFill>
                <a:latin typeface="Tahoma"/>
                <a:cs typeface="Tahoma"/>
              </a:rPr>
              <a:t>Cukurbiešu Kultūra </a:t>
            </a:r>
            <a:r>
              <a:rPr dirty="0" sz="3450" spc="-140" b="1">
                <a:solidFill>
                  <a:srgbClr val="FBFFEC"/>
                </a:solidFill>
                <a:latin typeface="Tahoma"/>
                <a:cs typeface="Tahoma"/>
              </a:rPr>
              <a:t>un</a:t>
            </a:r>
            <a:r>
              <a:rPr dirty="0" sz="3450" spc="-13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" b="1">
                <a:solidFill>
                  <a:srgbClr val="FBFFEC"/>
                </a:solidFill>
                <a:latin typeface="Tahoma"/>
                <a:cs typeface="Tahoma"/>
              </a:rPr>
              <a:t>Cukurrūpniecība; </a:t>
            </a:r>
            <a:r>
              <a:rPr dirty="0" sz="3450" spc="-10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10" b="1">
                <a:solidFill>
                  <a:srgbClr val="FBFFEC"/>
                </a:solidFill>
                <a:latin typeface="Tahoma"/>
                <a:cs typeface="Tahoma"/>
              </a:rPr>
              <a:t>Dzelzceļnieks;</a:t>
            </a:r>
            <a:endParaRPr sz="3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3450" spc="-2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450" spc="17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5" b="1">
                <a:solidFill>
                  <a:srgbClr val="FBFFEC"/>
                </a:solidFill>
                <a:latin typeface="Tahoma"/>
                <a:cs typeface="Tahoma"/>
              </a:rPr>
              <a:t>Vēstnesis;</a:t>
            </a:r>
            <a:endParaRPr sz="3450">
              <a:latin typeface="Tahoma"/>
              <a:cs typeface="Tahoma"/>
            </a:endParaRPr>
          </a:p>
          <a:p>
            <a:pPr marL="12700" marR="3225165">
              <a:lnSpc>
                <a:spcPct val="129400"/>
              </a:lnSpc>
            </a:pPr>
            <a:r>
              <a:rPr dirty="0" sz="3450" spc="-40" b="1">
                <a:solidFill>
                  <a:srgbClr val="FBFFEC"/>
                </a:solidFill>
                <a:latin typeface="Tahoma"/>
                <a:cs typeface="Tahoma"/>
              </a:rPr>
              <a:t>Latvijas</a:t>
            </a:r>
            <a:r>
              <a:rPr dirty="0" sz="3450" spc="21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25" b="1">
                <a:solidFill>
                  <a:srgbClr val="FBFFEC"/>
                </a:solidFill>
                <a:latin typeface="Tahoma"/>
                <a:cs typeface="Tahoma"/>
              </a:rPr>
              <a:t>Darba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0" b="1">
                <a:solidFill>
                  <a:srgbClr val="FBFFEC"/>
                </a:solidFill>
                <a:latin typeface="Tahoma"/>
                <a:cs typeface="Tahoma"/>
              </a:rPr>
              <a:t>Kameras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70" b="1">
                <a:solidFill>
                  <a:srgbClr val="FBFFEC"/>
                </a:solidFill>
                <a:latin typeface="Tahoma"/>
                <a:cs typeface="Tahoma"/>
              </a:rPr>
              <a:t>ziņas; </a:t>
            </a:r>
            <a:r>
              <a:rPr dirty="0" sz="3450" spc="-99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50" b="1">
                <a:solidFill>
                  <a:srgbClr val="FBFFEC"/>
                </a:solidFill>
                <a:latin typeface="Tahoma"/>
                <a:cs typeface="Tahoma"/>
              </a:rPr>
              <a:t>Latvju</a:t>
            </a:r>
            <a:r>
              <a:rPr dirty="0" sz="3450" spc="22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60" b="1">
                <a:solidFill>
                  <a:srgbClr val="FBFFEC"/>
                </a:solidFill>
                <a:latin typeface="Tahoma"/>
                <a:cs typeface="Tahoma"/>
              </a:rPr>
              <a:t>Grāmata;</a:t>
            </a:r>
            <a:endParaRPr sz="3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3450" spc="-2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450" spc="21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15" b="1">
                <a:solidFill>
                  <a:srgbClr val="FBFFEC"/>
                </a:solidFill>
                <a:latin typeface="Tahoma"/>
                <a:cs typeface="Tahoma"/>
              </a:rPr>
              <a:t>Vēstures</a:t>
            </a:r>
            <a:r>
              <a:rPr dirty="0" sz="3450" spc="21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105" b="1">
                <a:solidFill>
                  <a:srgbClr val="FBFFEC"/>
                </a:solidFill>
                <a:latin typeface="Tahoma"/>
                <a:cs typeface="Tahoma"/>
              </a:rPr>
              <a:t>muzeja</a:t>
            </a:r>
            <a:r>
              <a:rPr dirty="0" sz="3450" spc="21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35" b="1">
                <a:solidFill>
                  <a:srgbClr val="FBFFEC"/>
                </a:solidFill>
                <a:latin typeface="Tahoma"/>
                <a:cs typeface="Tahoma"/>
              </a:rPr>
              <a:t>materiāli;</a:t>
            </a:r>
            <a:endParaRPr sz="3450">
              <a:latin typeface="Tahoma"/>
              <a:cs typeface="Tahoma"/>
            </a:endParaRPr>
          </a:p>
          <a:p>
            <a:pPr marL="12700" marR="1341120">
              <a:lnSpc>
                <a:spcPct val="129400"/>
              </a:lnSpc>
            </a:pPr>
            <a:r>
              <a:rPr dirty="0" sz="3450" spc="-2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450" spc="204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45" b="1">
                <a:solidFill>
                  <a:srgbClr val="FBFFEC"/>
                </a:solidFill>
                <a:latin typeface="Tahoma"/>
                <a:cs typeface="Tahoma"/>
              </a:rPr>
              <a:t>novada</a:t>
            </a:r>
            <a:r>
              <a:rPr dirty="0" sz="3450" spc="21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25" b="1">
                <a:solidFill>
                  <a:srgbClr val="FBFFEC"/>
                </a:solidFill>
                <a:latin typeface="Tahoma"/>
                <a:cs typeface="Tahoma"/>
              </a:rPr>
              <a:t>Galvenās</a:t>
            </a:r>
            <a:r>
              <a:rPr dirty="0" sz="3450" spc="21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5" b="1">
                <a:solidFill>
                  <a:srgbClr val="FBFFEC"/>
                </a:solidFill>
                <a:latin typeface="Tahoma"/>
                <a:cs typeface="Tahoma"/>
              </a:rPr>
              <a:t>bibliotēkas </a:t>
            </a:r>
            <a:r>
              <a:rPr dirty="0" sz="3450" spc="-10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450" spc="-35" b="1">
                <a:solidFill>
                  <a:srgbClr val="FBFFEC"/>
                </a:solidFill>
                <a:latin typeface="Tahoma"/>
                <a:cs typeface="Tahoma"/>
              </a:rPr>
              <a:t>materiāli;</a:t>
            </a:r>
            <a:endParaRPr sz="3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3450" spc="-10" b="1">
                <a:solidFill>
                  <a:srgbClr val="FBFFEC"/>
                </a:solidFill>
                <a:latin typeface="Tahoma"/>
                <a:cs typeface="Tahoma"/>
              </a:rPr>
              <a:t>www.periodika.lv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7842" y="6647549"/>
            <a:ext cx="7508240" cy="1543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950" spc="1230">
                <a:solidFill>
                  <a:srgbClr val="FBFFEC"/>
                </a:solidFill>
                <a:latin typeface="Times New Roman"/>
                <a:cs typeface="Times New Roman"/>
              </a:rPr>
              <a:t>Bibliotēkas</a:t>
            </a:r>
            <a:endParaRPr sz="9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6614" y="10337837"/>
            <a:ext cx="8084820" cy="8439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350" spc="445">
                <a:solidFill>
                  <a:srgbClr val="FBFFEC"/>
                </a:solidFill>
                <a:latin typeface="Times New Roman"/>
                <a:cs typeface="Times New Roman"/>
              </a:rPr>
              <a:t>1885.</a:t>
            </a:r>
            <a:r>
              <a:rPr dirty="0" sz="5350" spc="5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5350" spc="890">
                <a:solidFill>
                  <a:srgbClr val="FBFFEC"/>
                </a:solidFill>
                <a:latin typeface="Times New Roman"/>
                <a:cs typeface="Times New Roman"/>
              </a:rPr>
              <a:t>gads</a:t>
            </a:r>
            <a:r>
              <a:rPr dirty="0" sz="5350" spc="5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5350" spc="545">
                <a:solidFill>
                  <a:srgbClr val="FBFFEC"/>
                </a:solidFill>
                <a:latin typeface="Times New Roman"/>
                <a:cs typeface="Times New Roman"/>
              </a:rPr>
              <a:t>-</a:t>
            </a:r>
            <a:r>
              <a:rPr dirty="0" sz="5350" spc="5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5350" spc="650">
                <a:solidFill>
                  <a:srgbClr val="FBFFEC"/>
                </a:solidFill>
                <a:latin typeface="Times New Roman"/>
                <a:cs typeface="Times New Roman"/>
              </a:rPr>
              <a:t>1940.gads</a:t>
            </a:r>
            <a:endParaRPr sz="5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7571" y="1764884"/>
            <a:ext cx="11005820" cy="16576040"/>
            <a:chOff x="1607571" y="1764884"/>
            <a:chExt cx="11005820" cy="16576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902" y="2295487"/>
              <a:ext cx="186625" cy="1866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902" y="2928391"/>
              <a:ext cx="186625" cy="1866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7902" y="3561294"/>
              <a:ext cx="186625" cy="1866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902" y="4827101"/>
              <a:ext cx="186625" cy="1866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902" y="6092908"/>
              <a:ext cx="186625" cy="186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902" y="7358716"/>
              <a:ext cx="186625" cy="186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7902" y="7991619"/>
              <a:ext cx="186625" cy="186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7902" y="9890329"/>
              <a:ext cx="186625" cy="1866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7902" y="11156136"/>
              <a:ext cx="186625" cy="1866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7902" y="12421943"/>
              <a:ext cx="186625" cy="1866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7902" y="13687750"/>
              <a:ext cx="186625" cy="1866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807138" y="2019321"/>
            <a:ext cx="9433560" cy="1269809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3136265">
              <a:lnSpc>
                <a:spcPts val="4980"/>
              </a:lnSpc>
              <a:spcBef>
                <a:spcPts val="360"/>
              </a:spcBef>
            </a:pPr>
            <a:r>
              <a:rPr dirty="0" sz="4250" spc="560">
                <a:solidFill>
                  <a:srgbClr val="FBFFEC"/>
                </a:solidFill>
                <a:latin typeface="Times New Roman"/>
                <a:cs typeface="Times New Roman"/>
              </a:rPr>
              <a:t>Krizburgas</a:t>
            </a:r>
            <a:r>
              <a:rPr dirty="0" sz="4250" spc="10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 </a:t>
            </a:r>
            <a:r>
              <a:rPr dirty="0" sz="4250" spc="-10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95">
                <a:solidFill>
                  <a:srgbClr val="FBFFEC"/>
                </a:solidFill>
                <a:latin typeface="Times New Roman"/>
                <a:cs typeface="Times New Roman"/>
              </a:rPr>
              <a:t>Censoņu</a:t>
            </a:r>
            <a:r>
              <a:rPr dirty="0" sz="42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767080">
              <a:lnSpc>
                <a:spcPts val="4980"/>
              </a:lnSpc>
              <a:spcBef>
                <a:spcPts val="10"/>
              </a:spcBef>
            </a:pPr>
            <a:r>
              <a:rPr dirty="0" sz="4250" spc="550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425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80">
                <a:solidFill>
                  <a:srgbClr val="FBFFEC"/>
                </a:solidFill>
                <a:latin typeface="Times New Roman"/>
                <a:cs typeface="Times New Roman"/>
              </a:rPr>
              <a:t>pilsētas</a:t>
            </a:r>
            <a:r>
              <a:rPr dirty="0" sz="4250" spc="1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40">
                <a:solidFill>
                  <a:srgbClr val="FBFFEC"/>
                </a:solidFill>
                <a:latin typeface="Times New Roman"/>
                <a:cs typeface="Times New Roman"/>
              </a:rPr>
              <a:t>ebreju</a:t>
            </a:r>
            <a:r>
              <a:rPr dirty="0" sz="4250" spc="1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90">
                <a:solidFill>
                  <a:srgbClr val="FBFFEC"/>
                </a:solidFill>
                <a:latin typeface="Times New Roman"/>
                <a:cs typeface="Times New Roman"/>
              </a:rPr>
              <a:t>kluba </a:t>
            </a:r>
            <a:r>
              <a:rPr dirty="0" sz="4250" spc="-10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370">
                <a:solidFill>
                  <a:srgbClr val="FBFFEC"/>
                </a:solidFill>
                <a:latin typeface="Times New Roman"/>
                <a:cs typeface="Times New Roman"/>
              </a:rPr>
              <a:t>"Perez"</a:t>
            </a:r>
            <a:r>
              <a:rPr dirty="0" sz="425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643255">
              <a:lnSpc>
                <a:spcPts val="4980"/>
              </a:lnSpc>
              <a:spcBef>
                <a:spcPts val="5"/>
              </a:spcBef>
            </a:pPr>
            <a:r>
              <a:rPr dirty="0" sz="4250" spc="540">
                <a:solidFill>
                  <a:srgbClr val="FBFFEC"/>
                </a:solidFill>
                <a:latin typeface="Times New Roman"/>
                <a:cs typeface="Times New Roman"/>
              </a:rPr>
              <a:t>Ebreju</a:t>
            </a:r>
            <a:r>
              <a:rPr dirty="0" sz="425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35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425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05">
                <a:solidFill>
                  <a:srgbClr val="FBFFEC"/>
                </a:solidFill>
                <a:latin typeface="Times New Roman"/>
                <a:cs typeface="Times New Roman"/>
              </a:rPr>
              <a:t>"Arbeterheim" </a:t>
            </a:r>
            <a:r>
              <a:rPr dirty="0" sz="4250" spc="-10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1221105">
              <a:lnSpc>
                <a:spcPts val="4980"/>
              </a:lnSpc>
              <a:spcBef>
                <a:spcPts val="5"/>
              </a:spcBef>
            </a:pPr>
            <a:r>
              <a:rPr dirty="0" sz="4250" spc="540">
                <a:solidFill>
                  <a:srgbClr val="FBFFEC"/>
                </a:solidFill>
                <a:latin typeface="Times New Roman"/>
                <a:cs typeface="Times New Roman"/>
              </a:rPr>
              <a:t>Ebreju</a:t>
            </a:r>
            <a:r>
              <a:rPr dirty="0" sz="425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35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4250" spc="1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385">
                <a:solidFill>
                  <a:srgbClr val="FBFFEC"/>
                </a:solidFill>
                <a:latin typeface="Times New Roman"/>
                <a:cs typeface="Times New Roman"/>
              </a:rPr>
              <a:t>"Ceire-Cion" </a:t>
            </a:r>
            <a:r>
              <a:rPr dirty="0" sz="4250" spc="-10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931544">
              <a:lnSpc>
                <a:spcPts val="4980"/>
              </a:lnSpc>
              <a:spcBef>
                <a:spcPts val="10"/>
              </a:spcBef>
            </a:pPr>
            <a:r>
              <a:rPr dirty="0" sz="4250" spc="55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4250" spc="580">
                <a:solidFill>
                  <a:srgbClr val="FBFFEC"/>
                </a:solidFill>
                <a:latin typeface="Times New Roman"/>
                <a:cs typeface="Times New Roman"/>
              </a:rPr>
              <a:t>pilsētas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 </a:t>
            </a:r>
            <a:r>
              <a:rPr dirty="0" sz="4250" spc="5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60">
                <a:solidFill>
                  <a:srgbClr val="FBFFEC"/>
                </a:solidFill>
                <a:latin typeface="Times New Roman"/>
                <a:cs typeface="Times New Roman"/>
              </a:rPr>
              <a:t>Latvijas</a:t>
            </a:r>
            <a:r>
              <a:rPr dirty="0" sz="425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695">
                <a:solidFill>
                  <a:srgbClr val="FBFFEC"/>
                </a:solidFill>
                <a:latin typeface="Times New Roman"/>
                <a:cs typeface="Times New Roman"/>
              </a:rPr>
              <a:t>jaunatnes</a:t>
            </a:r>
            <a:r>
              <a:rPr dirty="0" sz="425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600">
                <a:solidFill>
                  <a:srgbClr val="FBFFEC"/>
                </a:solidFill>
                <a:latin typeface="Times New Roman"/>
                <a:cs typeface="Times New Roman"/>
              </a:rPr>
              <a:t>savienības </a:t>
            </a:r>
            <a:r>
              <a:rPr dirty="0" sz="4250" spc="-10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5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4250" spc="580">
                <a:solidFill>
                  <a:srgbClr val="FBFFEC"/>
                </a:solidFill>
                <a:latin typeface="Times New Roman"/>
                <a:cs typeface="Times New Roman"/>
              </a:rPr>
              <a:t>organizācijas </a:t>
            </a:r>
            <a:r>
              <a:rPr dirty="0" sz="4250" spc="5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316865">
              <a:lnSpc>
                <a:spcPts val="4980"/>
              </a:lnSpc>
              <a:spcBef>
                <a:spcPts val="15"/>
              </a:spcBef>
            </a:pPr>
            <a:r>
              <a:rPr dirty="0" sz="4250" spc="550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4250" spc="1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675">
                <a:solidFill>
                  <a:srgbClr val="FBFFEC"/>
                </a:solidFill>
                <a:latin typeface="Times New Roman"/>
                <a:cs typeface="Times New Roman"/>
              </a:rPr>
              <a:t>un</a:t>
            </a:r>
            <a:r>
              <a:rPr dirty="0" sz="425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705">
                <a:solidFill>
                  <a:srgbClr val="FBFFEC"/>
                </a:solidFill>
                <a:latin typeface="Times New Roman"/>
                <a:cs typeface="Times New Roman"/>
              </a:rPr>
              <a:t>apkārtnes</a:t>
            </a:r>
            <a:r>
              <a:rPr dirty="0" sz="4250" spc="1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660">
                <a:solidFill>
                  <a:srgbClr val="FBFFEC"/>
                </a:solidFill>
                <a:latin typeface="Times New Roman"/>
                <a:cs typeface="Times New Roman"/>
              </a:rPr>
              <a:t>kultūras </a:t>
            </a:r>
            <a:r>
              <a:rPr dirty="0" sz="4250" spc="-10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35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425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2653030">
              <a:lnSpc>
                <a:spcPts val="4980"/>
              </a:lnSpc>
              <a:spcBef>
                <a:spcPts val="5"/>
              </a:spcBef>
            </a:pPr>
            <a:r>
              <a:rPr dirty="0" sz="4250" spc="550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4250" spc="1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615">
                <a:solidFill>
                  <a:srgbClr val="FBFFEC"/>
                </a:solidFill>
                <a:latin typeface="Times New Roman"/>
                <a:cs typeface="Times New Roman"/>
              </a:rPr>
              <a:t>cukurfabrikas </a:t>
            </a:r>
            <a:r>
              <a:rPr dirty="0" sz="4250" spc="-10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5080">
              <a:lnSpc>
                <a:spcPts val="4980"/>
              </a:lnSpc>
              <a:spcBef>
                <a:spcPts val="5"/>
              </a:spcBef>
            </a:pPr>
            <a:r>
              <a:rPr dirty="0" sz="4250" spc="550">
                <a:solidFill>
                  <a:srgbClr val="FBFFEC"/>
                </a:solidFill>
                <a:latin typeface="Times New Roman"/>
                <a:cs typeface="Times New Roman"/>
              </a:rPr>
              <a:t>Krustpils</a:t>
            </a:r>
            <a:r>
              <a:rPr dirty="0" sz="42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50">
                <a:solidFill>
                  <a:srgbClr val="FBFFEC"/>
                </a:solidFill>
                <a:latin typeface="Times New Roman"/>
                <a:cs typeface="Times New Roman"/>
              </a:rPr>
              <a:t>dzelzceļnieku</a:t>
            </a:r>
            <a:r>
              <a:rPr dirty="0" sz="42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35">
                <a:solidFill>
                  <a:srgbClr val="FBFFEC"/>
                </a:solidFill>
                <a:latin typeface="Times New Roman"/>
                <a:cs typeface="Times New Roman"/>
              </a:rPr>
              <a:t>biedrības </a:t>
            </a:r>
            <a:r>
              <a:rPr dirty="0" sz="4250" spc="-10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495">
                <a:solidFill>
                  <a:srgbClr val="FBFFEC"/>
                </a:solidFill>
                <a:latin typeface="Times New Roman"/>
                <a:cs typeface="Times New Roman"/>
              </a:rPr>
              <a:t>bibliotēka;</a:t>
            </a:r>
            <a:endParaRPr sz="4250">
              <a:latin typeface="Times New Roman"/>
              <a:cs typeface="Times New Roman"/>
            </a:endParaRPr>
          </a:p>
          <a:p>
            <a:pPr marL="12700" marR="610235">
              <a:lnSpc>
                <a:spcPts val="4980"/>
              </a:lnSpc>
            </a:pPr>
            <a:r>
              <a:rPr dirty="0" sz="4250" spc="575">
                <a:solidFill>
                  <a:srgbClr val="FBFFEC"/>
                </a:solidFill>
                <a:latin typeface="Times New Roman"/>
                <a:cs typeface="Times New Roman"/>
              </a:rPr>
              <a:t>Krustpils-Jēkabpils</a:t>
            </a:r>
            <a:r>
              <a:rPr dirty="0" sz="4250" spc="1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650">
                <a:solidFill>
                  <a:srgbClr val="FBFFEC"/>
                </a:solidFill>
                <a:latin typeface="Times New Roman"/>
                <a:cs typeface="Times New Roman"/>
              </a:rPr>
              <a:t>strādnieku </a:t>
            </a:r>
            <a:r>
              <a:rPr dirty="0" sz="4250" spc="-10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65">
                <a:solidFill>
                  <a:srgbClr val="FBFFEC"/>
                </a:solidFill>
                <a:latin typeface="Times New Roman"/>
                <a:cs typeface="Times New Roman"/>
              </a:rPr>
              <a:t>arodbiedrības</a:t>
            </a:r>
            <a:r>
              <a:rPr dirty="0" sz="425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250" spc="525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4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8483" y="16516373"/>
            <a:ext cx="6850380" cy="718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50" spc="370">
                <a:solidFill>
                  <a:srgbClr val="FBFFEC"/>
                </a:solidFill>
                <a:latin typeface="Times New Roman"/>
                <a:cs typeface="Times New Roman"/>
              </a:rPr>
              <a:t>1885.</a:t>
            </a:r>
            <a:r>
              <a:rPr dirty="0" sz="4550" spc="4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50" spc="745">
                <a:solidFill>
                  <a:srgbClr val="FBFFEC"/>
                </a:solidFill>
                <a:latin typeface="Times New Roman"/>
                <a:cs typeface="Times New Roman"/>
              </a:rPr>
              <a:t>gads</a:t>
            </a:r>
            <a:r>
              <a:rPr dirty="0" sz="4550" spc="455">
                <a:solidFill>
                  <a:srgbClr val="FBFFEC"/>
                </a:solidFill>
                <a:latin typeface="Times New Roman"/>
                <a:cs typeface="Times New Roman"/>
              </a:rPr>
              <a:t> - </a:t>
            </a:r>
            <a:r>
              <a:rPr dirty="0" sz="4550" spc="540">
                <a:solidFill>
                  <a:srgbClr val="FBFFEC"/>
                </a:solidFill>
                <a:latin typeface="Times New Roman"/>
                <a:cs typeface="Times New Roman"/>
              </a:rPr>
              <a:t>1940.gads</a:t>
            </a:r>
            <a:endParaRPr sz="4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504190">
              <a:lnSpc>
                <a:spcPct val="100000"/>
              </a:lnSpc>
              <a:spcBef>
                <a:spcPts val="120"/>
              </a:spcBef>
            </a:pPr>
            <a:r>
              <a:rPr dirty="0" spc="765"/>
              <a:t>Krizburgas</a:t>
            </a:r>
            <a:r>
              <a:rPr dirty="0" spc="200"/>
              <a:t> </a:t>
            </a:r>
            <a:r>
              <a:rPr dirty="0" spc="725"/>
              <a:t>bibliotēka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1036" y="6316396"/>
            <a:ext cx="9956165" cy="1030795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L="1343025" marR="1339215">
              <a:lnSpc>
                <a:spcPts val="5220"/>
              </a:lnSpc>
              <a:spcBef>
                <a:spcPts val="350"/>
              </a:spcBef>
            </a:pPr>
            <a:r>
              <a:rPr dirty="0" sz="4400" spc="480">
                <a:solidFill>
                  <a:srgbClr val="FBFFEC"/>
                </a:solidFill>
                <a:latin typeface="Times New Roman"/>
                <a:cs typeface="Times New Roman"/>
              </a:rPr>
              <a:t>"...kāda</a:t>
            </a:r>
            <a:r>
              <a:rPr dirty="0" sz="440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605">
                <a:solidFill>
                  <a:srgbClr val="FBFFEC"/>
                </a:solidFill>
                <a:latin typeface="Times New Roman"/>
                <a:cs typeface="Times New Roman"/>
              </a:rPr>
              <a:t>Bērziņa</a:t>
            </a:r>
            <a:r>
              <a:rPr dirty="0" sz="440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645">
                <a:solidFill>
                  <a:srgbClr val="FBFFEC"/>
                </a:solidFill>
                <a:latin typeface="Times New Roman"/>
                <a:cs typeface="Times New Roman"/>
              </a:rPr>
              <a:t>dibinātā </a:t>
            </a:r>
            <a:r>
              <a:rPr dirty="0" sz="4400" spc="-10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459">
                <a:solidFill>
                  <a:srgbClr val="FBFFEC"/>
                </a:solidFill>
                <a:latin typeface="Times New Roman"/>
                <a:cs typeface="Times New Roman"/>
              </a:rPr>
              <a:t>bibliotēka..."</a:t>
            </a:r>
            <a:endParaRPr sz="4400">
              <a:latin typeface="Times New Roman"/>
              <a:cs typeface="Times New Roman"/>
            </a:endParaRPr>
          </a:p>
          <a:p>
            <a:pPr algn="ctr" marL="343535" marR="334645">
              <a:lnSpc>
                <a:spcPts val="3670"/>
              </a:lnSpc>
              <a:spcBef>
                <a:spcPts val="3635"/>
              </a:spcBef>
              <a:tabLst>
                <a:tab pos="4606290" algn="l"/>
              </a:tabLst>
            </a:pPr>
            <a:r>
              <a:rPr dirty="0" sz="3100" spc="495">
                <a:solidFill>
                  <a:srgbClr val="FBFFEC"/>
                </a:solidFill>
                <a:latin typeface="Times New Roman"/>
                <a:cs typeface="Times New Roman"/>
              </a:rPr>
              <a:t>Grandāne,</a:t>
            </a:r>
            <a:r>
              <a:rPr dirty="0" sz="31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495">
                <a:solidFill>
                  <a:srgbClr val="FBFFEC"/>
                </a:solidFill>
                <a:latin typeface="Times New Roman"/>
                <a:cs typeface="Times New Roman"/>
              </a:rPr>
              <a:t>Jolanta.	</a:t>
            </a:r>
            <a:r>
              <a:rPr dirty="0" sz="3100" spc="420">
                <a:solidFill>
                  <a:srgbClr val="FBFFEC"/>
                </a:solidFill>
                <a:latin typeface="Times New Roman"/>
                <a:cs typeface="Times New Roman"/>
              </a:rPr>
              <a:t>Rīgas </a:t>
            </a:r>
            <a:r>
              <a:rPr dirty="0" sz="3100" spc="400">
                <a:solidFill>
                  <a:srgbClr val="FBFFEC"/>
                </a:solidFill>
                <a:latin typeface="Times New Roman"/>
                <a:cs typeface="Times New Roman"/>
              </a:rPr>
              <a:t>iela </a:t>
            </a:r>
            <a:r>
              <a:rPr dirty="0" sz="3100" spc="445">
                <a:solidFill>
                  <a:srgbClr val="FBFFEC"/>
                </a:solidFill>
                <a:latin typeface="Times New Roman"/>
                <a:cs typeface="Times New Roman"/>
              </a:rPr>
              <a:t>Jēkabpils </a:t>
            </a:r>
            <a:r>
              <a:rPr dirty="0" sz="3100" spc="4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445">
                <a:solidFill>
                  <a:srgbClr val="FBFFEC"/>
                </a:solidFill>
                <a:latin typeface="Times New Roman"/>
                <a:cs typeface="Times New Roman"/>
              </a:rPr>
              <a:t>pilsētas </a:t>
            </a:r>
            <a:r>
              <a:rPr dirty="0" sz="3100" spc="42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100" spc="445">
                <a:solidFill>
                  <a:srgbClr val="FBFFEC"/>
                </a:solidFill>
                <a:latin typeface="Times New Roman"/>
                <a:cs typeface="Times New Roman"/>
              </a:rPr>
              <a:t>pusē </a:t>
            </a:r>
            <a:r>
              <a:rPr dirty="0" sz="3100" spc="330">
                <a:solidFill>
                  <a:srgbClr val="FBFFEC"/>
                </a:solidFill>
                <a:latin typeface="Times New Roman"/>
                <a:cs typeface="Times New Roman"/>
              </a:rPr>
              <a:t>- </a:t>
            </a:r>
            <a:r>
              <a:rPr dirty="0" sz="3100" spc="490">
                <a:solidFill>
                  <a:srgbClr val="FBFFEC"/>
                </a:solidFill>
                <a:latin typeface="Times New Roman"/>
                <a:cs typeface="Times New Roman"/>
              </a:rPr>
              <a:t>Daugavas </a:t>
            </a:r>
            <a:r>
              <a:rPr dirty="0" sz="3100" spc="465">
                <a:solidFill>
                  <a:srgbClr val="FBFFEC"/>
                </a:solidFill>
                <a:latin typeface="Times New Roman"/>
                <a:cs typeface="Times New Roman"/>
              </a:rPr>
              <a:t>labajā </a:t>
            </a:r>
            <a:r>
              <a:rPr dirty="0" sz="3100" spc="4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495">
                <a:solidFill>
                  <a:srgbClr val="FBFFEC"/>
                </a:solidFill>
                <a:latin typeface="Times New Roman"/>
                <a:cs typeface="Times New Roman"/>
              </a:rPr>
              <a:t>krastā:</a:t>
            </a:r>
            <a:r>
              <a:rPr dirty="0" sz="31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405">
                <a:solidFill>
                  <a:srgbClr val="FBFFEC"/>
                </a:solidFill>
                <a:latin typeface="Times New Roman"/>
                <a:cs typeface="Times New Roman"/>
              </a:rPr>
              <a:t>Brīvā</a:t>
            </a:r>
            <a:r>
              <a:rPr dirty="0" sz="31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375">
                <a:solidFill>
                  <a:srgbClr val="FBFFEC"/>
                </a:solidFill>
                <a:latin typeface="Times New Roman"/>
                <a:cs typeface="Times New Roman"/>
              </a:rPr>
              <a:t>Daugava.-Nr.71</a:t>
            </a:r>
            <a:r>
              <a:rPr dirty="0" sz="31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130">
                <a:solidFill>
                  <a:srgbClr val="FBFFEC"/>
                </a:solidFill>
                <a:latin typeface="Times New Roman"/>
                <a:cs typeface="Times New Roman"/>
              </a:rPr>
              <a:t>(2014,</a:t>
            </a:r>
            <a:r>
              <a:rPr dirty="0" sz="31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295">
                <a:solidFill>
                  <a:srgbClr val="FBFFEC"/>
                </a:solidFill>
                <a:latin typeface="Times New Roman"/>
                <a:cs typeface="Times New Roman"/>
              </a:rPr>
              <a:t>19.sept.), </a:t>
            </a:r>
            <a:r>
              <a:rPr dirty="0" sz="3100" spc="-7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100" spc="320">
                <a:solidFill>
                  <a:srgbClr val="FBFFEC"/>
                </a:solidFill>
                <a:latin typeface="Times New Roman"/>
                <a:cs typeface="Times New Roman"/>
              </a:rPr>
              <a:t>6.lpp.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algn="ctr" marL="67945" marR="64769">
              <a:lnSpc>
                <a:spcPts val="5220"/>
              </a:lnSpc>
            </a:pPr>
            <a:r>
              <a:rPr dirty="0" sz="4400" spc="595">
                <a:solidFill>
                  <a:srgbClr val="FBFFEC"/>
                </a:solidFill>
                <a:latin typeface="Times New Roman"/>
                <a:cs typeface="Times New Roman"/>
              </a:rPr>
              <a:t>Krizburgas </a:t>
            </a:r>
            <a:r>
              <a:rPr dirty="0" sz="4400" spc="565">
                <a:solidFill>
                  <a:srgbClr val="FBFFEC"/>
                </a:solidFill>
                <a:latin typeface="Times New Roman"/>
                <a:cs typeface="Times New Roman"/>
              </a:rPr>
              <a:t>bibliotēka </a:t>
            </a:r>
            <a:r>
              <a:rPr dirty="0" sz="4400" spc="630">
                <a:solidFill>
                  <a:srgbClr val="FBFFEC"/>
                </a:solidFill>
                <a:latin typeface="Times New Roman"/>
                <a:cs typeface="Times New Roman"/>
              </a:rPr>
              <a:t>darbojās </a:t>
            </a:r>
            <a:r>
              <a:rPr dirty="0" sz="4400" spc="6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565">
                <a:solidFill>
                  <a:srgbClr val="FBFFEC"/>
                </a:solidFill>
                <a:latin typeface="Times New Roman"/>
                <a:cs typeface="Times New Roman"/>
              </a:rPr>
              <a:t>divus </a:t>
            </a:r>
            <a:r>
              <a:rPr dirty="0" sz="4400" spc="595">
                <a:solidFill>
                  <a:srgbClr val="FBFFEC"/>
                </a:solidFill>
                <a:latin typeface="Times New Roman"/>
                <a:cs typeface="Times New Roman"/>
              </a:rPr>
              <a:t>gadus. </a:t>
            </a:r>
            <a:r>
              <a:rPr dirty="0" sz="4400" spc="750">
                <a:solidFill>
                  <a:srgbClr val="FBFFEC"/>
                </a:solidFill>
                <a:latin typeface="Times New Roman"/>
                <a:cs typeface="Times New Roman"/>
              </a:rPr>
              <a:t>Grāmatu </a:t>
            </a:r>
            <a:r>
              <a:rPr dirty="0" sz="4400" spc="525">
                <a:solidFill>
                  <a:srgbClr val="FBFFEC"/>
                </a:solidFill>
                <a:latin typeface="Times New Roman"/>
                <a:cs typeface="Times New Roman"/>
              </a:rPr>
              <a:t>izvēle </a:t>
            </a:r>
            <a:r>
              <a:rPr dirty="0" sz="4400" spc="5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459">
                <a:solidFill>
                  <a:srgbClr val="FBFFEC"/>
                </a:solidFill>
                <a:latin typeface="Times New Roman"/>
                <a:cs typeface="Times New Roman"/>
              </a:rPr>
              <a:t>bijusi </a:t>
            </a:r>
            <a:r>
              <a:rPr dirty="0" sz="4400" spc="585">
                <a:solidFill>
                  <a:srgbClr val="FBFFEC"/>
                </a:solidFill>
                <a:latin typeface="Times New Roman"/>
                <a:cs typeface="Times New Roman"/>
              </a:rPr>
              <a:t>laba. </a:t>
            </a:r>
            <a:r>
              <a:rPr dirty="0" sz="4400" spc="700">
                <a:solidFill>
                  <a:srgbClr val="FBFFEC"/>
                </a:solidFill>
                <a:latin typeface="Times New Roman"/>
                <a:cs typeface="Times New Roman"/>
              </a:rPr>
              <a:t>Nav </a:t>
            </a:r>
            <a:r>
              <a:rPr dirty="0" sz="4400" spc="635">
                <a:solidFill>
                  <a:srgbClr val="FBFFEC"/>
                </a:solidFill>
                <a:latin typeface="Times New Roman"/>
                <a:cs typeface="Times New Roman"/>
              </a:rPr>
              <a:t>zināms, </a:t>
            </a:r>
            <a:r>
              <a:rPr dirty="0" sz="4400" spc="515">
                <a:solidFill>
                  <a:srgbClr val="FBFFEC"/>
                </a:solidFill>
                <a:latin typeface="Times New Roman"/>
                <a:cs typeface="Times New Roman"/>
              </a:rPr>
              <a:t>cik </a:t>
            </a:r>
            <a:r>
              <a:rPr dirty="0" sz="4400" spc="5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640">
                <a:solidFill>
                  <a:srgbClr val="FBFFEC"/>
                </a:solidFill>
                <a:latin typeface="Times New Roman"/>
                <a:cs typeface="Times New Roman"/>
              </a:rPr>
              <a:t>sējumu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490">
                <a:solidFill>
                  <a:srgbClr val="FBFFEC"/>
                </a:solidFill>
                <a:latin typeface="Times New Roman"/>
                <a:cs typeface="Times New Roman"/>
              </a:rPr>
              <a:t>bija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545">
                <a:solidFill>
                  <a:srgbClr val="FBFFEC"/>
                </a:solidFill>
                <a:latin typeface="Times New Roman"/>
                <a:cs typeface="Times New Roman"/>
              </a:rPr>
              <a:t>bibliotēkā,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765">
                <a:solidFill>
                  <a:srgbClr val="FBFFEC"/>
                </a:solidFill>
                <a:latin typeface="Times New Roman"/>
                <a:cs typeface="Times New Roman"/>
              </a:rPr>
              <a:t>kā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625">
                <a:solidFill>
                  <a:srgbClr val="FBFFEC"/>
                </a:solidFill>
                <a:latin typeface="Times New Roman"/>
                <a:cs typeface="Times New Roman"/>
              </a:rPr>
              <a:t>arī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660">
                <a:solidFill>
                  <a:srgbClr val="FBFFEC"/>
                </a:solidFill>
                <a:latin typeface="Times New Roman"/>
                <a:cs typeface="Times New Roman"/>
              </a:rPr>
              <a:t>tas, </a:t>
            </a:r>
            <a:r>
              <a:rPr dirty="0" sz="4400" spc="-108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710">
                <a:solidFill>
                  <a:srgbClr val="FBFFEC"/>
                </a:solidFill>
                <a:latin typeface="Times New Roman"/>
                <a:cs typeface="Times New Roman"/>
              </a:rPr>
              <a:t>kādu</a:t>
            </a:r>
            <a:r>
              <a:rPr dirty="0" sz="4400" spc="1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605">
                <a:solidFill>
                  <a:srgbClr val="FBFFEC"/>
                </a:solidFill>
                <a:latin typeface="Times New Roman"/>
                <a:cs typeface="Times New Roman"/>
              </a:rPr>
              <a:t>iemeslu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525">
                <a:solidFill>
                  <a:srgbClr val="FBFFEC"/>
                </a:solidFill>
                <a:latin typeface="Times New Roman"/>
                <a:cs typeface="Times New Roman"/>
              </a:rPr>
              <a:t>dēļ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810">
                <a:solidFill>
                  <a:srgbClr val="FBFFEC"/>
                </a:solidFill>
                <a:latin typeface="Times New Roman"/>
                <a:cs typeface="Times New Roman"/>
              </a:rPr>
              <a:t>tā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585">
                <a:solidFill>
                  <a:srgbClr val="FBFFEC"/>
                </a:solidFill>
                <a:latin typeface="Times New Roman"/>
                <a:cs typeface="Times New Roman"/>
              </a:rPr>
              <a:t>tikusi</a:t>
            </a:r>
            <a:r>
              <a:rPr dirty="0" sz="4400" spc="19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400" spc="600">
                <a:solidFill>
                  <a:srgbClr val="FBFFEC"/>
                </a:solidFill>
                <a:latin typeface="Times New Roman"/>
                <a:cs typeface="Times New Roman"/>
              </a:rPr>
              <a:t>slēgta.</a:t>
            </a:r>
            <a:endParaRPr sz="4400">
              <a:latin typeface="Times New Roman"/>
              <a:cs typeface="Times New Roman"/>
            </a:endParaRPr>
          </a:p>
          <a:p>
            <a:pPr algn="ctr" marL="12700" marR="5080">
              <a:lnSpc>
                <a:spcPts val="3879"/>
              </a:lnSpc>
              <a:spcBef>
                <a:spcPts val="3865"/>
              </a:spcBef>
            </a:pPr>
            <a:r>
              <a:rPr dirty="0" sz="3300" spc="440">
                <a:solidFill>
                  <a:srgbClr val="FBFFEC"/>
                </a:solidFill>
                <a:latin typeface="Times New Roman"/>
                <a:cs typeface="Times New Roman"/>
              </a:rPr>
              <a:t>Grīnberga,</a:t>
            </a:r>
            <a:r>
              <a:rPr dirty="0" sz="33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420">
                <a:solidFill>
                  <a:srgbClr val="FBFFEC"/>
                </a:solidFill>
                <a:latin typeface="Times New Roman"/>
                <a:cs typeface="Times New Roman"/>
              </a:rPr>
              <a:t>Inga.</a:t>
            </a:r>
            <a:r>
              <a:rPr dirty="0" sz="33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465">
                <a:solidFill>
                  <a:srgbClr val="FBFFEC"/>
                </a:solidFill>
                <a:latin typeface="Times New Roman"/>
                <a:cs typeface="Times New Roman"/>
              </a:rPr>
              <a:t>Jēkabpils</a:t>
            </a:r>
            <a:r>
              <a:rPr dirty="0" sz="33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535">
                <a:solidFill>
                  <a:srgbClr val="FBFFEC"/>
                </a:solidFill>
                <a:latin typeface="Times New Roman"/>
                <a:cs typeface="Times New Roman"/>
              </a:rPr>
              <a:t>novada</a:t>
            </a:r>
            <a:r>
              <a:rPr dirty="0" sz="33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405">
                <a:solidFill>
                  <a:srgbClr val="FBFFEC"/>
                </a:solidFill>
                <a:latin typeface="Times New Roman"/>
                <a:cs typeface="Times New Roman"/>
              </a:rPr>
              <a:t>bibliotēku </a:t>
            </a:r>
            <a:r>
              <a:rPr dirty="0" sz="3300" spc="-8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505">
                <a:solidFill>
                  <a:srgbClr val="FBFFEC"/>
                </a:solidFill>
                <a:latin typeface="Times New Roman"/>
                <a:cs typeface="Times New Roman"/>
              </a:rPr>
              <a:t>attīstība </a:t>
            </a:r>
            <a:r>
              <a:rPr dirty="0" sz="3300" spc="459">
                <a:solidFill>
                  <a:srgbClr val="FBFFEC"/>
                </a:solidFill>
                <a:latin typeface="Times New Roman"/>
                <a:cs typeface="Times New Roman"/>
              </a:rPr>
              <a:t>no </a:t>
            </a:r>
            <a:r>
              <a:rPr dirty="0" sz="3300" spc="509">
                <a:solidFill>
                  <a:srgbClr val="FBFFEC"/>
                </a:solidFill>
                <a:latin typeface="Times New Roman"/>
                <a:cs typeface="Times New Roman"/>
              </a:rPr>
              <a:t>pirmsākumiem </a:t>
            </a:r>
            <a:r>
              <a:rPr dirty="0" sz="3300" spc="335">
                <a:solidFill>
                  <a:srgbClr val="FBFFEC"/>
                </a:solidFill>
                <a:latin typeface="Times New Roman"/>
                <a:cs typeface="Times New Roman"/>
              </a:rPr>
              <a:t>līdz </a:t>
            </a:r>
            <a:r>
              <a:rPr dirty="0" sz="3300" spc="434">
                <a:solidFill>
                  <a:srgbClr val="FBFFEC"/>
                </a:solidFill>
                <a:latin typeface="Times New Roman"/>
                <a:cs typeface="Times New Roman"/>
              </a:rPr>
              <a:t>20.gadsimta </a:t>
            </a:r>
            <a:r>
              <a:rPr dirty="0" sz="3300" spc="-8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380">
                <a:solidFill>
                  <a:srgbClr val="FBFFEC"/>
                </a:solidFill>
                <a:latin typeface="Times New Roman"/>
                <a:cs typeface="Times New Roman"/>
              </a:rPr>
              <a:t>40.gadiem,</a:t>
            </a:r>
            <a:r>
              <a:rPr dirty="0" sz="330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200">
                <a:solidFill>
                  <a:srgbClr val="FBFFEC"/>
                </a:solidFill>
                <a:latin typeface="Times New Roman"/>
                <a:cs typeface="Times New Roman"/>
              </a:rPr>
              <a:t>2003</a:t>
            </a:r>
            <a:r>
              <a:rPr dirty="0" sz="33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500">
                <a:solidFill>
                  <a:srgbClr val="FBFFEC"/>
                </a:solidFill>
                <a:latin typeface="Times New Roman"/>
                <a:cs typeface="Times New Roman"/>
              </a:rPr>
              <a:t>(Bakalaura</a:t>
            </a:r>
            <a:r>
              <a:rPr dirty="0" sz="33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300" spc="440">
                <a:solidFill>
                  <a:srgbClr val="FBFFEC"/>
                </a:solidFill>
                <a:latin typeface="Times New Roman"/>
                <a:cs typeface="Times New Roman"/>
              </a:rPr>
              <a:t>darbs)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7623" y="2779277"/>
            <a:ext cx="4231005" cy="684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35">
                <a:solidFill>
                  <a:srgbClr val="FBFFEC"/>
                </a:solidFill>
                <a:latin typeface="Microsoft Sans Serif"/>
                <a:cs typeface="Microsoft Sans Serif"/>
              </a:rPr>
              <a:t>1885.-</a:t>
            </a:r>
            <a:r>
              <a:rPr dirty="0" sz="4300" spc="-80">
                <a:solidFill>
                  <a:srgbClr val="FBFFEC"/>
                </a:solidFill>
                <a:latin typeface="Microsoft Sans Serif"/>
                <a:cs typeface="Microsoft Sans Serif"/>
              </a:rPr>
              <a:t> </a:t>
            </a:r>
            <a:r>
              <a:rPr dirty="0" sz="4300" spc="65">
                <a:solidFill>
                  <a:srgbClr val="FBFFEC"/>
                </a:solidFill>
                <a:latin typeface="Microsoft Sans Serif"/>
                <a:cs typeface="Microsoft Sans Serif"/>
              </a:rPr>
              <a:t>1887.gadi</a:t>
            </a:r>
            <a:endParaRPr sz="4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4211935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14211672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1672" y="0"/>
                </a:lnTo>
                <a:lnTo>
                  <a:pt x="14211672" y="20104099"/>
                </a:lnTo>
                <a:close/>
              </a:path>
            </a:pathLst>
          </a:custGeom>
          <a:solidFill>
            <a:srgbClr val="FBFF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1324" y="881785"/>
            <a:ext cx="12734290" cy="18340070"/>
          </a:xfrm>
          <a:custGeom>
            <a:avLst/>
            <a:gdLst/>
            <a:ahLst/>
            <a:cxnLst/>
            <a:rect l="l" t="t" r="r" b="b"/>
            <a:pathLst>
              <a:path w="12734290" h="18340070">
                <a:moveTo>
                  <a:pt x="12734100" y="0"/>
                </a:moveTo>
                <a:lnTo>
                  <a:pt x="0" y="0"/>
                </a:lnTo>
                <a:lnTo>
                  <a:pt x="0" y="83820"/>
                </a:lnTo>
                <a:lnTo>
                  <a:pt x="0" y="18257241"/>
                </a:lnTo>
                <a:lnTo>
                  <a:pt x="0" y="18339791"/>
                </a:lnTo>
                <a:lnTo>
                  <a:pt x="12734100" y="18339791"/>
                </a:lnTo>
                <a:lnTo>
                  <a:pt x="12734100" y="18257241"/>
                </a:lnTo>
                <a:lnTo>
                  <a:pt x="83807" y="18257241"/>
                </a:lnTo>
                <a:lnTo>
                  <a:pt x="83807" y="83820"/>
                </a:lnTo>
                <a:lnTo>
                  <a:pt x="12651232" y="83820"/>
                </a:lnTo>
                <a:lnTo>
                  <a:pt x="12651232" y="18257050"/>
                </a:lnTo>
                <a:lnTo>
                  <a:pt x="12734100" y="18257050"/>
                </a:lnTo>
                <a:lnTo>
                  <a:pt x="12734100" y="83820"/>
                </a:lnTo>
                <a:lnTo>
                  <a:pt x="12734100" y="0"/>
                </a:lnTo>
                <a:close/>
              </a:path>
            </a:pathLst>
          </a:custGeom>
          <a:solidFill>
            <a:srgbClr val="ED58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790" y="2108589"/>
            <a:ext cx="11005763" cy="165758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93573" y="4693748"/>
            <a:ext cx="10228580" cy="9493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24460">
              <a:lnSpc>
                <a:spcPct val="100000"/>
              </a:lnSpc>
              <a:spcBef>
                <a:spcPts val="95"/>
              </a:spcBef>
            </a:pPr>
            <a:r>
              <a:rPr dirty="0" sz="3950" spc="434">
                <a:solidFill>
                  <a:srgbClr val="FBFFEC"/>
                </a:solidFill>
                <a:latin typeface="Times New Roman"/>
                <a:cs typeface="Times New Roman"/>
              </a:rPr>
              <a:t>CENSOŅU</a:t>
            </a:r>
            <a:r>
              <a:rPr dirty="0" sz="395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335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algn="ctr" marL="12065" marR="5080" indent="-635">
              <a:lnSpc>
                <a:spcPts val="4650"/>
              </a:lnSpc>
              <a:spcBef>
                <a:spcPts val="5"/>
              </a:spcBef>
              <a:tabLst>
                <a:tab pos="3372485" algn="l"/>
              </a:tabLst>
            </a:pPr>
            <a:r>
              <a:rPr dirty="0" sz="3950" spc="509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950" spc="650">
                <a:solidFill>
                  <a:srgbClr val="FBFFEC"/>
                </a:solidFill>
                <a:latin typeface="Times New Roman"/>
                <a:cs typeface="Times New Roman"/>
              </a:rPr>
              <a:t>pagastā </a:t>
            </a:r>
            <a:r>
              <a:rPr dirty="0" sz="3950" spc="565">
                <a:solidFill>
                  <a:srgbClr val="FBFFEC"/>
                </a:solidFill>
                <a:latin typeface="Times New Roman"/>
                <a:cs typeface="Times New Roman"/>
              </a:rPr>
              <a:t>pastāvējusi </a:t>
            </a:r>
            <a:r>
              <a:rPr dirty="0" sz="3950" spc="620">
                <a:solidFill>
                  <a:srgbClr val="FBFFEC"/>
                </a:solidFill>
                <a:latin typeface="Times New Roman"/>
                <a:cs typeface="Times New Roman"/>
              </a:rPr>
              <a:t>aktīva </a:t>
            </a:r>
            <a:r>
              <a:rPr dirty="0" sz="3950" spc="62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00">
                <a:solidFill>
                  <a:srgbClr val="FBFFEC"/>
                </a:solidFill>
                <a:latin typeface="Times New Roman"/>
                <a:cs typeface="Times New Roman"/>
              </a:rPr>
              <a:t>"censoņu </a:t>
            </a:r>
            <a:r>
              <a:rPr dirty="0" sz="3950" spc="409">
                <a:solidFill>
                  <a:srgbClr val="FBFFEC"/>
                </a:solidFill>
                <a:latin typeface="Times New Roman"/>
                <a:cs typeface="Times New Roman"/>
              </a:rPr>
              <a:t>kopa", </a:t>
            </a:r>
            <a:r>
              <a:rPr dirty="0" sz="3950" spc="645">
                <a:solidFill>
                  <a:srgbClr val="FBFFEC"/>
                </a:solidFill>
                <a:latin typeface="Times New Roman"/>
                <a:cs typeface="Times New Roman"/>
              </a:rPr>
              <a:t>kurā </a:t>
            </a:r>
            <a:r>
              <a:rPr dirty="0" sz="3950" spc="515">
                <a:solidFill>
                  <a:srgbClr val="FBFFEC"/>
                </a:solidFill>
                <a:latin typeface="Times New Roman"/>
                <a:cs typeface="Times New Roman"/>
              </a:rPr>
              <a:t>darbojušies </a:t>
            </a:r>
            <a:r>
              <a:rPr dirty="0" sz="3950" spc="5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95">
                <a:solidFill>
                  <a:srgbClr val="FBFFEC"/>
                </a:solidFill>
                <a:latin typeface="Times New Roman"/>
                <a:cs typeface="Times New Roman"/>
              </a:rPr>
              <a:t>pagastskolas </a:t>
            </a:r>
            <a:r>
              <a:rPr dirty="0" sz="3950" spc="530">
                <a:solidFill>
                  <a:srgbClr val="FBFFEC"/>
                </a:solidFill>
                <a:latin typeface="Times New Roman"/>
                <a:cs typeface="Times New Roman"/>
              </a:rPr>
              <a:t>skolotājs </a:t>
            </a:r>
            <a:r>
              <a:rPr dirty="0" sz="3950" spc="505">
                <a:solidFill>
                  <a:srgbClr val="FBFFEC"/>
                </a:solidFill>
                <a:latin typeface="Times New Roman"/>
                <a:cs typeface="Times New Roman"/>
              </a:rPr>
              <a:t>Actiņš, </a:t>
            </a:r>
            <a:r>
              <a:rPr dirty="0" sz="3950" spc="509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65">
                <a:solidFill>
                  <a:srgbClr val="FBFFEC"/>
                </a:solidFill>
                <a:latin typeface="Times New Roman"/>
                <a:cs typeface="Times New Roman"/>
              </a:rPr>
              <a:t>vēlākais </a:t>
            </a:r>
            <a:r>
              <a:rPr dirty="0" sz="3950" spc="600">
                <a:solidFill>
                  <a:srgbClr val="FBFFEC"/>
                </a:solidFill>
                <a:latin typeface="Times New Roman"/>
                <a:cs typeface="Times New Roman"/>
              </a:rPr>
              <a:t>kora </a:t>
            </a:r>
            <a:r>
              <a:rPr dirty="0" sz="3950" spc="525">
                <a:solidFill>
                  <a:srgbClr val="FBFFEC"/>
                </a:solidFill>
                <a:latin typeface="Times New Roman"/>
                <a:cs typeface="Times New Roman"/>
              </a:rPr>
              <a:t>diriģents </a:t>
            </a:r>
            <a:r>
              <a:rPr dirty="0" sz="3950" spc="625">
                <a:solidFill>
                  <a:srgbClr val="FBFFEC"/>
                </a:solidFill>
                <a:latin typeface="Times New Roman"/>
                <a:cs typeface="Times New Roman"/>
              </a:rPr>
              <a:t>Jānis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35">
                <a:solidFill>
                  <a:srgbClr val="FBFFEC"/>
                </a:solidFill>
                <a:latin typeface="Times New Roman"/>
                <a:cs typeface="Times New Roman"/>
              </a:rPr>
              <a:t>Čerņavskis, </a:t>
            </a:r>
            <a:r>
              <a:rPr dirty="0" sz="3950" spc="625">
                <a:solidFill>
                  <a:srgbClr val="FBFFEC"/>
                </a:solidFill>
                <a:latin typeface="Times New Roman"/>
                <a:cs typeface="Times New Roman"/>
              </a:rPr>
              <a:t>Jānis </a:t>
            </a:r>
            <a:r>
              <a:rPr dirty="0" sz="3950" spc="585">
                <a:solidFill>
                  <a:srgbClr val="FBFFEC"/>
                </a:solidFill>
                <a:latin typeface="Times New Roman"/>
                <a:cs typeface="Times New Roman"/>
              </a:rPr>
              <a:t>Strautiņš, </a:t>
            </a:r>
            <a:r>
              <a:rPr dirty="0" sz="3950" spc="625">
                <a:solidFill>
                  <a:srgbClr val="FBFFEC"/>
                </a:solidFill>
                <a:latin typeface="Times New Roman"/>
                <a:cs typeface="Times New Roman"/>
              </a:rPr>
              <a:t>Jānis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15">
                <a:solidFill>
                  <a:srgbClr val="FBFFEC"/>
                </a:solidFill>
                <a:latin typeface="Times New Roman"/>
                <a:cs typeface="Times New Roman"/>
              </a:rPr>
              <a:t>Lejiņš, </a:t>
            </a:r>
            <a:r>
              <a:rPr dirty="0" sz="3950" spc="484">
                <a:solidFill>
                  <a:srgbClr val="FBFFEC"/>
                </a:solidFill>
                <a:latin typeface="Times New Roman"/>
                <a:cs typeface="Times New Roman"/>
              </a:rPr>
              <a:t>Indriķis </a:t>
            </a:r>
            <a:r>
              <a:rPr dirty="0" sz="3950" spc="615">
                <a:solidFill>
                  <a:srgbClr val="FBFFEC"/>
                </a:solidFill>
                <a:latin typeface="Times New Roman"/>
                <a:cs typeface="Times New Roman"/>
              </a:rPr>
              <a:t>Jansons, </a:t>
            </a:r>
            <a:r>
              <a:rPr dirty="0" sz="3950" spc="484">
                <a:solidFill>
                  <a:srgbClr val="FBFFEC"/>
                </a:solidFill>
                <a:latin typeface="Times New Roman"/>
                <a:cs typeface="Times New Roman"/>
              </a:rPr>
              <a:t>Indriķis </a:t>
            </a:r>
            <a:r>
              <a:rPr dirty="0" sz="3950" spc="4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35">
                <a:solidFill>
                  <a:srgbClr val="FBFFEC"/>
                </a:solidFill>
                <a:latin typeface="Times New Roman"/>
                <a:cs typeface="Times New Roman"/>
              </a:rPr>
              <a:t>Stukuls,</a:t>
            </a:r>
            <a:r>
              <a:rPr dirty="0" sz="395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40">
                <a:solidFill>
                  <a:srgbClr val="FBFFEC"/>
                </a:solidFill>
                <a:latin typeface="Times New Roman"/>
                <a:cs typeface="Times New Roman"/>
              </a:rPr>
              <a:t>Pēteris</a:t>
            </a:r>
            <a:r>
              <a:rPr dirty="0" sz="395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34">
                <a:solidFill>
                  <a:srgbClr val="FBFFEC"/>
                </a:solidFill>
                <a:latin typeface="Times New Roman"/>
                <a:cs typeface="Times New Roman"/>
              </a:rPr>
              <a:t>Ļūļa,</a:t>
            </a:r>
            <a:r>
              <a:rPr dirty="0" sz="395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00">
                <a:solidFill>
                  <a:srgbClr val="FBFFEC"/>
                </a:solidFill>
                <a:latin typeface="Times New Roman"/>
                <a:cs typeface="Times New Roman"/>
              </a:rPr>
              <a:t>skolotaji</a:t>
            </a:r>
            <a:r>
              <a:rPr dirty="0" sz="395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25">
                <a:solidFill>
                  <a:srgbClr val="FBFFEC"/>
                </a:solidFill>
                <a:latin typeface="Times New Roman"/>
                <a:cs typeface="Times New Roman"/>
              </a:rPr>
              <a:t>Raudas </a:t>
            </a:r>
            <a:r>
              <a:rPr dirty="0" sz="3950" spc="-969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950" spc="400">
                <a:solidFill>
                  <a:srgbClr val="FBFFEC"/>
                </a:solidFill>
                <a:latin typeface="Times New Roman"/>
                <a:cs typeface="Times New Roman"/>
              </a:rPr>
              <a:t>citi. </a:t>
            </a:r>
            <a:r>
              <a:rPr dirty="0" sz="3950" spc="425">
                <a:solidFill>
                  <a:srgbClr val="FBFFEC"/>
                </a:solidFill>
                <a:latin typeface="Times New Roman"/>
                <a:cs typeface="Times New Roman"/>
              </a:rPr>
              <a:t>Šīs </a:t>
            </a:r>
            <a:r>
              <a:rPr dirty="0" sz="3950" spc="625">
                <a:solidFill>
                  <a:srgbClr val="FBFFEC"/>
                </a:solidFill>
                <a:latin typeface="Times New Roman"/>
                <a:cs typeface="Times New Roman"/>
              </a:rPr>
              <a:t>nekur </a:t>
            </a:r>
            <a:r>
              <a:rPr dirty="0" sz="3950" spc="600">
                <a:solidFill>
                  <a:srgbClr val="FBFFEC"/>
                </a:solidFill>
                <a:latin typeface="Times New Roman"/>
                <a:cs typeface="Times New Roman"/>
              </a:rPr>
              <a:t>nereģistrētās </a:t>
            </a:r>
            <a:r>
              <a:rPr dirty="0" sz="3950" spc="565">
                <a:solidFill>
                  <a:srgbClr val="FBFFEC"/>
                </a:solidFill>
                <a:latin typeface="Times New Roman"/>
                <a:cs typeface="Times New Roman"/>
              </a:rPr>
              <a:t>kopas </a:t>
            </a:r>
            <a:r>
              <a:rPr dirty="0" sz="3950" spc="-9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40">
                <a:solidFill>
                  <a:srgbClr val="FBFFEC"/>
                </a:solidFill>
                <a:latin typeface="Times New Roman"/>
                <a:cs typeface="Times New Roman"/>
              </a:rPr>
              <a:t>biedri</a:t>
            </a:r>
            <a:r>
              <a:rPr dirty="0" sz="3950" spc="1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00">
                <a:solidFill>
                  <a:srgbClr val="FBFFEC"/>
                </a:solidFill>
                <a:latin typeface="Times New Roman"/>
                <a:cs typeface="Times New Roman"/>
              </a:rPr>
              <a:t>bijuši	</a:t>
            </a:r>
            <a:r>
              <a:rPr dirty="0" sz="3950" spc="710">
                <a:solidFill>
                  <a:srgbClr val="FBFFEC"/>
                </a:solidFill>
                <a:latin typeface="Times New Roman"/>
                <a:cs typeface="Times New Roman"/>
              </a:rPr>
              <a:t>tā </a:t>
            </a:r>
            <a:r>
              <a:rPr dirty="0" sz="3950" spc="560">
                <a:solidFill>
                  <a:srgbClr val="FBFFEC"/>
                </a:solidFill>
                <a:latin typeface="Times New Roman"/>
                <a:cs typeface="Times New Roman"/>
              </a:rPr>
              <a:t>laika </a:t>
            </a:r>
            <a:r>
              <a:rPr dirty="0" sz="3950" spc="535">
                <a:solidFill>
                  <a:srgbClr val="FBFFEC"/>
                </a:solidFill>
                <a:latin typeface="Times New Roman"/>
                <a:cs typeface="Times New Roman"/>
              </a:rPr>
              <a:t>galvenie </a:t>
            </a:r>
            <a:r>
              <a:rPr dirty="0" sz="3950" spc="600">
                <a:solidFill>
                  <a:srgbClr val="FBFFEC"/>
                </a:solidFill>
                <a:latin typeface="Times New Roman"/>
                <a:cs typeface="Times New Roman"/>
              </a:rPr>
              <a:t>kora </a:t>
            </a:r>
            <a:r>
              <a:rPr dirty="0" sz="3950" spc="60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20">
                <a:solidFill>
                  <a:srgbClr val="FBFFEC"/>
                </a:solidFill>
                <a:latin typeface="Times New Roman"/>
                <a:cs typeface="Times New Roman"/>
              </a:rPr>
              <a:t>dziedātaji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950" spc="695">
                <a:solidFill>
                  <a:srgbClr val="FBFFEC"/>
                </a:solidFill>
                <a:latin typeface="Times New Roman"/>
                <a:cs typeface="Times New Roman"/>
              </a:rPr>
              <a:t>teātra </a:t>
            </a:r>
            <a:r>
              <a:rPr dirty="0" sz="3950" spc="490">
                <a:solidFill>
                  <a:srgbClr val="FBFFEC"/>
                </a:solidFill>
                <a:latin typeface="Times New Roman"/>
                <a:cs typeface="Times New Roman"/>
              </a:rPr>
              <a:t>spēlētaji. </a:t>
            </a:r>
            <a:r>
              <a:rPr dirty="0" sz="3950" spc="415">
                <a:solidFill>
                  <a:srgbClr val="FBFFEC"/>
                </a:solidFill>
                <a:latin typeface="Times New Roman"/>
                <a:cs typeface="Times New Roman"/>
              </a:rPr>
              <a:t>Viņi </a:t>
            </a:r>
            <a:r>
              <a:rPr dirty="0" sz="3950" spc="4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40">
                <a:solidFill>
                  <a:srgbClr val="FBFFEC"/>
                </a:solidFill>
                <a:latin typeface="Times New Roman"/>
                <a:cs typeface="Times New Roman"/>
              </a:rPr>
              <a:t>izveidojuši </a:t>
            </a:r>
            <a:r>
              <a:rPr dirty="0" sz="3950" spc="545">
                <a:solidFill>
                  <a:srgbClr val="FBFFEC"/>
                </a:solidFill>
                <a:latin typeface="Times New Roman"/>
                <a:cs typeface="Times New Roman"/>
              </a:rPr>
              <a:t>arī </a:t>
            </a:r>
            <a:r>
              <a:rPr dirty="0" sz="3950" spc="610">
                <a:solidFill>
                  <a:srgbClr val="FBFFEC"/>
                </a:solidFill>
                <a:latin typeface="Times New Roman"/>
                <a:cs typeface="Times New Roman"/>
              </a:rPr>
              <a:t>savu </a:t>
            </a:r>
            <a:r>
              <a:rPr dirty="0" sz="3950" spc="440">
                <a:solidFill>
                  <a:srgbClr val="FBFFEC"/>
                </a:solidFill>
                <a:latin typeface="Times New Roman"/>
                <a:cs typeface="Times New Roman"/>
              </a:rPr>
              <a:t>ceļojošo </a:t>
            </a:r>
            <a:r>
              <a:rPr dirty="0" sz="3950" spc="4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55">
                <a:solidFill>
                  <a:srgbClr val="FBFFEC"/>
                </a:solidFill>
                <a:latin typeface="Times New Roman"/>
                <a:cs typeface="Times New Roman"/>
              </a:rPr>
              <a:t>bibliotēku, </a:t>
            </a:r>
            <a:r>
              <a:rPr dirty="0" sz="3950" spc="645">
                <a:solidFill>
                  <a:srgbClr val="FBFFEC"/>
                </a:solidFill>
                <a:latin typeface="Times New Roman"/>
                <a:cs typeface="Times New Roman"/>
              </a:rPr>
              <a:t>kurā </a:t>
            </a:r>
            <a:r>
              <a:rPr dirty="0" sz="3950" spc="655">
                <a:solidFill>
                  <a:srgbClr val="FBFFEC"/>
                </a:solidFill>
                <a:latin typeface="Times New Roman"/>
                <a:cs typeface="Times New Roman"/>
              </a:rPr>
              <a:t>katrs </a:t>
            </a:r>
            <a:r>
              <a:rPr dirty="0" sz="3950" spc="535">
                <a:solidFill>
                  <a:srgbClr val="FBFFEC"/>
                </a:solidFill>
                <a:latin typeface="Times New Roman"/>
                <a:cs typeface="Times New Roman"/>
              </a:rPr>
              <a:t>no </a:t>
            </a:r>
            <a:r>
              <a:rPr dirty="0" sz="3950" spc="520">
                <a:solidFill>
                  <a:srgbClr val="FBFFEC"/>
                </a:solidFill>
                <a:latin typeface="Times New Roman"/>
                <a:cs typeface="Times New Roman"/>
              </a:rPr>
              <a:t>viņiem </a:t>
            </a:r>
            <a:r>
              <a:rPr dirty="0" sz="3950" spc="355">
                <a:solidFill>
                  <a:srgbClr val="FBFFEC"/>
                </a:solidFill>
                <a:latin typeface="Times New Roman"/>
                <a:cs typeface="Times New Roman"/>
              </a:rPr>
              <a:t>bijis </a:t>
            </a:r>
            <a:r>
              <a:rPr dirty="0" sz="3950" spc="3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65">
                <a:solidFill>
                  <a:srgbClr val="FBFFEC"/>
                </a:solidFill>
                <a:latin typeface="Times New Roman"/>
                <a:cs typeface="Times New Roman"/>
              </a:rPr>
              <a:t>kā </a:t>
            </a:r>
            <a:r>
              <a:rPr dirty="0" sz="3950" spc="525">
                <a:solidFill>
                  <a:srgbClr val="FBFFEC"/>
                </a:solidFill>
                <a:latin typeface="Times New Roman"/>
                <a:cs typeface="Times New Roman"/>
              </a:rPr>
              <a:t>īpašnieks, </a:t>
            </a:r>
            <a:r>
              <a:rPr dirty="0" sz="3950" spc="710">
                <a:solidFill>
                  <a:srgbClr val="FBFFEC"/>
                </a:solidFill>
                <a:latin typeface="Times New Roman"/>
                <a:cs typeface="Times New Roman"/>
              </a:rPr>
              <a:t>tā </a:t>
            </a:r>
            <a:r>
              <a:rPr dirty="0" sz="3950" spc="545">
                <a:solidFill>
                  <a:srgbClr val="FBFFEC"/>
                </a:solidFill>
                <a:latin typeface="Times New Roman"/>
                <a:cs typeface="Times New Roman"/>
              </a:rPr>
              <a:t>lasītājs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950" spc="465">
                <a:solidFill>
                  <a:srgbClr val="FBFFEC"/>
                </a:solidFill>
                <a:latin typeface="Times New Roman"/>
                <a:cs typeface="Times New Roman"/>
              </a:rPr>
              <a:t>periodiski </a:t>
            </a:r>
            <a:r>
              <a:rPr dirty="0" sz="3950" spc="-97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45">
                <a:solidFill>
                  <a:srgbClr val="FBFFEC"/>
                </a:solidFill>
                <a:latin typeface="Times New Roman"/>
                <a:cs typeface="Times New Roman"/>
              </a:rPr>
              <a:t>arī</a:t>
            </a:r>
            <a:r>
              <a:rPr dirty="0" sz="395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50">
                <a:solidFill>
                  <a:srgbClr val="FBFFEC"/>
                </a:solidFill>
                <a:latin typeface="Times New Roman"/>
                <a:cs typeface="Times New Roman"/>
              </a:rPr>
              <a:t>šīs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00">
                <a:solidFill>
                  <a:srgbClr val="FBFFEC"/>
                </a:solidFill>
                <a:latin typeface="Times New Roman"/>
                <a:cs typeface="Times New Roman"/>
              </a:rPr>
              <a:t>bibliotēkas</a:t>
            </a:r>
            <a:r>
              <a:rPr dirty="0" sz="395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40">
                <a:solidFill>
                  <a:srgbClr val="FBFFEC"/>
                </a:solidFill>
                <a:latin typeface="Times New Roman"/>
                <a:cs typeface="Times New Roman"/>
              </a:rPr>
              <a:t>glabātājs.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6368" y="16159370"/>
            <a:ext cx="9582785" cy="1852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28899"/>
              </a:lnSpc>
              <a:spcBef>
                <a:spcPts val="95"/>
              </a:spcBef>
            </a:pPr>
            <a:r>
              <a:rPr dirty="0" sz="3100" spc="-35" b="1">
                <a:solidFill>
                  <a:srgbClr val="FBFFEC"/>
                </a:solidFill>
                <a:latin typeface="Tahoma"/>
                <a:cs typeface="Tahoma"/>
              </a:rPr>
              <a:t>Stukuls,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25" b="1">
                <a:solidFill>
                  <a:srgbClr val="FBFFEC"/>
                </a:solidFill>
                <a:latin typeface="Tahoma"/>
                <a:cs typeface="Tahoma"/>
              </a:rPr>
              <a:t>Vilis.</a:t>
            </a:r>
            <a:r>
              <a:rPr dirty="0" sz="31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5" b="1">
                <a:solidFill>
                  <a:srgbClr val="FBFFEC"/>
                </a:solidFill>
                <a:latin typeface="Tahoma"/>
                <a:cs typeface="Tahoma"/>
              </a:rPr>
              <a:t>Krustpilieša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50" b="1">
                <a:solidFill>
                  <a:srgbClr val="FBFFEC"/>
                </a:solidFill>
                <a:latin typeface="Tahoma"/>
                <a:cs typeface="Tahoma"/>
              </a:rPr>
              <a:t>stāstījums</a:t>
            </a:r>
            <a:r>
              <a:rPr dirty="0" sz="31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80" b="1">
                <a:solidFill>
                  <a:srgbClr val="FBFFEC"/>
                </a:solidFill>
                <a:latin typeface="Tahoma"/>
                <a:cs typeface="Tahoma"/>
              </a:rPr>
              <a:t>par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25" b="1">
                <a:solidFill>
                  <a:srgbClr val="FBFFEC"/>
                </a:solidFill>
                <a:latin typeface="Tahoma"/>
                <a:cs typeface="Tahoma"/>
              </a:rPr>
              <a:t>dzimto </a:t>
            </a:r>
            <a:r>
              <a:rPr dirty="0" sz="3100" spc="-89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40" b="1">
                <a:solidFill>
                  <a:srgbClr val="FBFFEC"/>
                </a:solidFill>
                <a:latin typeface="Tahoma"/>
                <a:cs typeface="Tahoma"/>
              </a:rPr>
              <a:t>novadu,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55" b="1">
                <a:solidFill>
                  <a:srgbClr val="FBFFEC"/>
                </a:solidFill>
                <a:latin typeface="Tahoma"/>
                <a:cs typeface="Tahoma"/>
              </a:rPr>
              <a:t>saviem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5" b="1">
                <a:solidFill>
                  <a:srgbClr val="FBFFEC"/>
                </a:solidFill>
                <a:latin typeface="Tahoma"/>
                <a:cs typeface="Tahoma"/>
              </a:rPr>
              <a:t>priekštečiem</a:t>
            </a:r>
            <a:r>
              <a:rPr dirty="0" sz="31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130" b="1">
                <a:solidFill>
                  <a:srgbClr val="FBFFEC"/>
                </a:solidFill>
                <a:latin typeface="Tahoma"/>
                <a:cs typeface="Tahoma"/>
              </a:rPr>
              <a:t>un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20" b="1">
                <a:solidFill>
                  <a:srgbClr val="FBFFEC"/>
                </a:solidFill>
                <a:latin typeface="Tahoma"/>
                <a:cs typeface="Tahoma"/>
              </a:rPr>
              <a:t>dzīves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55" b="1">
                <a:solidFill>
                  <a:srgbClr val="FBFFEC"/>
                </a:solidFill>
                <a:latin typeface="Tahoma"/>
                <a:cs typeface="Tahoma"/>
              </a:rPr>
              <a:t>gaitu.</a:t>
            </a:r>
            <a:r>
              <a:rPr dirty="0" sz="31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175" b="1">
                <a:solidFill>
                  <a:srgbClr val="FBFFEC"/>
                </a:solidFill>
                <a:latin typeface="Tahoma"/>
                <a:cs typeface="Tahoma"/>
              </a:rPr>
              <a:t>- </a:t>
            </a:r>
            <a:r>
              <a:rPr dirty="0" sz="3100" spc="-17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b="1">
                <a:solidFill>
                  <a:srgbClr val="FBFFEC"/>
                </a:solidFill>
                <a:latin typeface="Tahoma"/>
                <a:cs typeface="Tahoma"/>
              </a:rPr>
              <a:t>Madona,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35" b="1">
                <a:solidFill>
                  <a:srgbClr val="FBFFEC"/>
                </a:solidFill>
                <a:latin typeface="Tahoma"/>
                <a:cs typeface="Tahoma"/>
              </a:rPr>
              <a:t>1992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1466" y="2334559"/>
            <a:ext cx="4854575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225">
                <a:solidFill>
                  <a:srgbClr val="FBFFEC"/>
                </a:solidFill>
                <a:latin typeface="Times New Roman"/>
                <a:cs typeface="Times New Roman"/>
              </a:rPr>
              <a:t>1888.</a:t>
            </a:r>
            <a:r>
              <a:rPr dirty="0" sz="4500" spc="-1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459">
                <a:solidFill>
                  <a:srgbClr val="FBFFEC"/>
                </a:solidFill>
                <a:latin typeface="Times New Roman"/>
                <a:cs typeface="Times New Roman"/>
              </a:rPr>
              <a:t>-</a:t>
            </a:r>
            <a:r>
              <a:rPr dirty="0" sz="4500" spc="-1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235">
                <a:solidFill>
                  <a:srgbClr val="FBFFEC"/>
                </a:solidFill>
                <a:latin typeface="Times New Roman"/>
                <a:cs typeface="Times New Roman"/>
              </a:rPr>
              <a:t>~1903.gadi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989" y="5059706"/>
            <a:ext cx="10211435" cy="9493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3950" spc="434">
                <a:solidFill>
                  <a:srgbClr val="FBFFEC"/>
                </a:solidFill>
                <a:latin typeface="Times New Roman"/>
                <a:cs typeface="Times New Roman"/>
              </a:rPr>
              <a:t>CENSOŅU</a:t>
            </a:r>
            <a:r>
              <a:rPr dirty="0" sz="3950" spc="14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335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950">
              <a:latin typeface="Times New Roman"/>
              <a:cs typeface="Times New Roman"/>
            </a:endParaRPr>
          </a:p>
          <a:p>
            <a:pPr algn="ctr">
              <a:lnSpc>
                <a:spcPts val="4695"/>
              </a:lnSpc>
              <a:spcBef>
                <a:spcPts val="4570"/>
              </a:spcBef>
            </a:pPr>
            <a:r>
              <a:rPr dirty="0" sz="3950" spc="600">
                <a:solidFill>
                  <a:srgbClr val="FBFFEC"/>
                </a:solidFill>
                <a:latin typeface="Times New Roman"/>
                <a:cs typeface="Times New Roman"/>
              </a:rPr>
              <a:t>Laikrakstā</a:t>
            </a:r>
            <a:r>
              <a:rPr dirty="0" sz="395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75">
                <a:solidFill>
                  <a:srgbClr val="FBFFEC"/>
                </a:solidFill>
                <a:latin typeface="Times New Roman"/>
                <a:cs typeface="Times New Roman"/>
              </a:rPr>
              <a:t>"Jēkabpils</a:t>
            </a:r>
            <a:r>
              <a:rPr dirty="0" sz="3950" spc="1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84">
                <a:solidFill>
                  <a:srgbClr val="FBFFEC"/>
                </a:solidFill>
                <a:latin typeface="Times New Roman"/>
                <a:cs typeface="Times New Roman"/>
              </a:rPr>
              <a:t>Vēstnesis"</a:t>
            </a:r>
            <a:endParaRPr sz="3950">
              <a:latin typeface="Times New Roman"/>
              <a:cs typeface="Times New Roman"/>
            </a:endParaRPr>
          </a:p>
          <a:p>
            <a:pPr algn="ctr" marR="124460">
              <a:lnSpc>
                <a:spcPts val="4655"/>
              </a:lnSpc>
            </a:pPr>
            <a:r>
              <a:rPr dirty="0" sz="3950" spc="560">
                <a:solidFill>
                  <a:srgbClr val="FBFFEC"/>
                </a:solidFill>
                <a:latin typeface="Times New Roman"/>
                <a:cs typeface="Times New Roman"/>
              </a:rPr>
              <a:t>rakstīts:</a:t>
            </a:r>
            <a:endParaRPr sz="3950">
              <a:latin typeface="Times New Roman"/>
              <a:cs typeface="Times New Roman"/>
            </a:endParaRPr>
          </a:p>
          <a:p>
            <a:pPr algn="ctr" marL="12065" marR="5080">
              <a:lnSpc>
                <a:spcPts val="4650"/>
              </a:lnSpc>
              <a:spcBef>
                <a:spcPts val="185"/>
              </a:spcBef>
            </a:pPr>
            <a:r>
              <a:rPr dirty="0" sz="3950" spc="509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950" spc="605">
                <a:solidFill>
                  <a:srgbClr val="FBFFEC"/>
                </a:solidFill>
                <a:latin typeface="Times New Roman"/>
                <a:cs typeface="Times New Roman"/>
              </a:rPr>
              <a:t>apkaimes </a:t>
            </a:r>
            <a:r>
              <a:rPr dirty="0" sz="3950" spc="610">
                <a:solidFill>
                  <a:srgbClr val="FBFFEC"/>
                </a:solidFill>
                <a:latin typeface="Times New Roman"/>
                <a:cs typeface="Times New Roman"/>
              </a:rPr>
              <a:t>kultūras </a:t>
            </a:r>
            <a:r>
              <a:rPr dirty="0" sz="3950" spc="61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84">
                <a:solidFill>
                  <a:srgbClr val="FBFFEC"/>
                </a:solidFill>
                <a:latin typeface="Times New Roman"/>
                <a:cs typeface="Times New Roman"/>
              </a:rPr>
              <a:t>biedrība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84">
                <a:solidFill>
                  <a:srgbClr val="FBFFEC"/>
                </a:solidFill>
                <a:latin typeface="Times New Roman"/>
                <a:cs typeface="Times New Roman"/>
              </a:rPr>
              <a:t>uz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385">
                <a:solidFill>
                  <a:srgbClr val="FBFFEC"/>
                </a:solidFill>
                <a:latin typeface="Times New Roman"/>
                <a:cs typeface="Times New Roman"/>
              </a:rPr>
              <a:t>šī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15">
                <a:solidFill>
                  <a:srgbClr val="FBFFEC"/>
                </a:solidFill>
                <a:latin typeface="Times New Roman"/>
                <a:cs typeface="Times New Roman"/>
              </a:rPr>
              <a:t>gada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30">
                <a:solidFill>
                  <a:srgbClr val="FBFFEC"/>
                </a:solidFill>
                <a:latin typeface="Times New Roman"/>
                <a:cs typeface="Times New Roman"/>
              </a:rPr>
              <a:t>beigām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75">
                <a:solidFill>
                  <a:srgbClr val="FBFFEC"/>
                </a:solidFill>
                <a:latin typeface="Times New Roman"/>
                <a:cs typeface="Times New Roman"/>
              </a:rPr>
              <a:t>rīko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95">
                <a:solidFill>
                  <a:srgbClr val="FBFFEC"/>
                </a:solidFill>
                <a:latin typeface="Times New Roman"/>
                <a:cs typeface="Times New Roman"/>
              </a:rPr>
              <a:t>bijušās </a:t>
            </a:r>
            <a:r>
              <a:rPr dirty="0" sz="3950" spc="-969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70">
                <a:solidFill>
                  <a:srgbClr val="FBFFEC"/>
                </a:solidFill>
                <a:latin typeface="Times New Roman"/>
                <a:cs typeface="Times New Roman"/>
              </a:rPr>
              <a:t>"Censoņu </a:t>
            </a:r>
            <a:r>
              <a:rPr dirty="0" sz="3950" spc="500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3950" spc="434">
                <a:solidFill>
                  <a:srgbClr val="FBFFEC"/>
                </a:solidFill>
                <a:latin typeface="Times New Roman"/>
                <a:cs typeface="Times New Roman"/>
              </a:rPr>
              <a:t>biedrības" </a:t>
            </a:r>
            <a:r>
              <a:rPr dirty="0" sz="3950" spc="215">
                <a:solidFill>
                  <a:srgbClr val="FBFFEC"/>
                </a:solidFill>
                <a:latin typeface="Times New Roman"/>
                <a:cs typeface="Times New Roman"/>
              </a:rPr>
              <a:t>40 </a:t>
            </a:r>
            <a:r>
              <a:rPr dirty="0" sz="3950" spc="2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70">
                <a:solidFill>
                  <a:srgbClr val="FBFFEC"/>
                </a:solidFill>
                <a:latin typeface="Times New Roman"/>
                <a:cs typeface="Times New Roman"/>
              </a:rPr>
              <a:t>gadu </a:t>
            </a:r>
            <a:r>
              <a:rPr dirty="0" sz="3950" spc="530">
                <a:solidFill>
                  <a:srgbClr val="FBFFEC"/>
                </a:solidFill>
                <a:latin typeface="Times New Roman"/>
                <a:cs typeface="Times New Roman"/>
              </a:rPr>
              <a:t>atceri. </a:t>
            </a:r>
            <a:r>
              <a:rPr dirty="0" sz="3950" spc="480">
                <a:solidFill>
                  <a:srgbClr val="FBFFEC"/>
                </a:solidFill>
                <a:latin typeface="Times New Roman"/>
                <a:cs typeface="Times New Roman"/>
              </a:rPr>
              <a:t>Šim </a:t>
            </a:r>
            <a:r>
              <a:rPr dirty="0" sz="3950" spc="580">
                <a:solidFill>
                  <a:srgbClr val="FBFFEC"/>
                </a:solidFill>
                <a:latin typeface="Times New Roman"/>
                <a:cs typeface="Times New Roman"/>
              </a:rPr>
              <a:t>gadījumam </a:t>
            </a:r>
            <a:r>
              <a:rPr dirty="0" sz="3950" spc="484">
                <a:solidFill>
                  <a:srgbClr val="FBFFEC"/>
                </a:solidFill>
                <a:latin typeface="Times New Roman"/>
                <a:cs typeface="Times New Roman"/>
              </a:rPr>
              <a:t>biedrība </a:t>
            </a:r>
            <a:r>
              <a:rPr dirty="0" sz="3950" spc="49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65">
                <a:solidFill>
                  <a:srgbClr val="FBFFEC"/>
                </a:solidFill>
                <a:latin typeface="Times New Roman"/>
                <a:cs typeface="Times New Roman"/>
              </a:rPr>
              <a:t>lūdz </a:t>
            </a:r>
            <a:r>
              <a:rPr dirty="0" sz="3950" spc="705">
                <a:solidFill>
                  <a:srgbClr val="FBFFEC"/>
                </a:solidFill>
                <a:latin typeface="Times New Roman"/>
                <a:cs typeface="Times New Roman"/>
              </a:rPr>
              <a:t>nākt </a:t>
            </a:r>
            <a:r>
              <a:rPr dirty="0" sz="3950" spc="520">
                <a:solidFill>
                  <a:srgbClr val="FBFFEC"/>
                </a:solidFill>
                <a:latin typeface="Times New Roman"/>
                <a:cs typeface="Times New Roman"/>
              </a:rPr>
              <a:t>palīgā </a:t>
            </a:r>
            <a:r>
              <a:rPr dirty="0" sz="3950" spc="470">
                <a:solidFill>
                  <a:srgbClr val="FBFFEC"/>
                </a:solidFill>
                <a:latin typeface="Times New Roman"/>
                <a:cs typeface="Times New Roman"/>
              </a:rPr>
              <a:t>visus, </a:t>
            </a:r>
            <a:r>
              <a:rPr dirty="0" sz="3950" spc="635">
                <a:solidFill>
                  <a:srgbClr val="FBFFEC"/>
                </a:solidFill>
                <a:latin typeface="Times New Roman"/>
                <a:cs typeface="Times New Roman"/>
              </a:rPr>
              <a:t>kas </a:t>
            </a:r>
            <a:r>
              <a:rPr dirty="0" sz="3950" spc="660">
                <a:solidFill>
                  <a:srgbClr val="FBFFEC"/>
                </a:solidFill>
                <a:latin typeface="Times New Roman"/>
                <a:cs typeface="Times New Roman"/>
              </a:rPr>
              <a:t>atminās </a:t>
            </a:r>
            <a:r>
              <a:rPr dirty="0" sz="3950" spc="6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70">
                <a:solidFill>
                  <a:srgbClr val="FBFFEC"/>
                </a:solidFill>
                <a:latin typeface="Times New Roman"/>
                <a:cs typeface="Times New Roman"/>
              </a:rPr>
              <a:t>"Censoņu </a:t>
            </a:r>
            <a:r>
              <a:rPr dirty="0" sz="3950" spc="500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3950" spc="434">
                <a:solidFill>
                  <a:srgbClr val="FBFFEC"/>
                </a:solidFill>
                <a:latin typeface="Times New Roman"/>
                <a:cs typeface="Times New Roman"/>
              </a:rPr>
              <a:t>biedrības" </a:t>
            </a:r>
            <a:r>
              <a:rPr dirty="0" sz="3950" spc="4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90">
                <a:solidFill>
                  <a:srgbClr val="FBFFEC"/>
                </a:solidFill>
                <a:latin typeface="Times New Roman"/>
                <a:cs typeface="Times New Roman"/>
              </a:rPr>
              <a:t>darbību,</a:t>
            </a:r>
            <a:r>
              <a:rPr dirty="0" sz="395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15">
                <a:solidFill>
                  <a:srgbClr val="FBFFEC"/>
                </a:solidFill>
                <a:latin typeface="Times New Roman"/>
                <a:cs typeface="Times New Roman"/>
              </a:rPr>
              <a:t>ziņot</a:t>
            </a:r>
            <a:r>
              <a:rPr dirty="0" sz="395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05">
                <a:solidFill>
                  <a:srgbClr val="FBFFEC"/>
                </a:solidFill>
                <a:latin typeface="Times New Roman"/>
                <a:cs typeface="Times New Roman"/>
              </a:rPr>
              <a:t>par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70">
                <a:solidFill>
                  <a:srgbClr val="FBFFEC"/>
                </a:solidFill>
                <a:latin typeface="Times New Roman"/>
                <a:cs typeface="Times New Roman"/>
              </a:rPr>
              <a:t>tās</a:t>
            </a:r>
            <a:r>
              <a:rPr dirty="0" sz="395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95">
                <a:solidFill>
                  <a:srgbClr val="FBFFEC"/>
                </a:solidFill>
                <a:latin typeface="Times New Roman"/>
                <a:cs typeface="Times New Roman"/>
              </a:rPr>
              <a:t>biedriem</a:t>
            </a:r>
            <a:r>
              <a:rPr dirty="0" sz="3950" spc="17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un</a:t>
            </a:r>
            <a:r>
              <a:rPr dirty="0" sz="395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30">
                <a:solidFill>
                  <a:srgbClr val="FBFFEC"/>
                </a:solidFill>
                <a:latin typeface="Times New Roman"/>
                <a:cs typeface="Times New Roman"/>
              </a:rPr>
              <a:t>viņu </a:t>
            </a:r>
            <a:r>
              <a:rPr dirty="0" sz="3950" spc="-969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70">
                <a:solidFill>
                  <a:srgbClr val="FBFFEC"/>
                </a:solidFill>
                <a:latin typeface="Times New Roman"/>
                <a:cs typeface="Times New Roman"/>
              </a:rPr>
              <a:t>gaitām. </a:t>
            </a:r>
            <a:r>
              <a:rPr dirty="0" sz="3950" spc="525">
                <a:solidFill>
                  <a:srgbClr val="FBFFEC"/>
                </a:solidFill>
                <a:latin typeface="Times New Roman"/>
                <a:cs typeface="Times New Roman"/>
              </a:rPr>
              <a:t>Materiāli </a:t>
            </a:r>
            <a:r>
              <a:rPr dirty="0" sz="3950" spc="615">
                <a:solidFill>
                  <a:srgbClr val="FBFFEC"/>
                </a:solidFill>
                <a:latin typeface="Times New Roman"/>
                <a:cs typeface="Times New Roman"/>
              </a:rPr>
              <a:t>sūtami </a:t>
            </a:r>
            <a:r>
              <a:rPr dirty="0" sz="3950" spc="515">
                <a:solidFill>
                  <a:srgbClr val="FBFFEC"/>
                </a:solidFill>
                <a:latin typeface="Times New Roman"/>
                <a:cs typeface="Times New Roman"/>
              </a:rPr>
              <a:t>vai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nu </a:t>
            </a:r>
            <a:r>
              <a:rPr dirty="0" sz="3950" spc="6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509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950" spc="605">
                <a:solidFill>
                  <a:srgbClr val="FBFFEC"/>
                </a:solidFill>
                <a:latin typeface="Times New Roman"/>
                <a:cs typeface="Times New Roman"/>
              </a:rPr>
              <a:t>apkaimes </a:t>
            </a:r>
            <a:r>
              <a:rPr dirty="0" sz="3950" spc="610">
                <a:solidFill>
                  <a:srgbClr val="FBFFEC"/>
                </a:solidFill>
                <a:latin typeface="Times New Roman"/>
                <a:cs typeface="Times New Roman"/>
              </a:rPr>
              <a:t>kultūras </a:t>
            </a:r>
            <a:r>
              <a:rPr dirty="0" sz="3950" spc="61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65">
                <a:solidFill>
                  <a:srgbClr val="FBFFEC"/>
                </a:solidFill>
                <a:latin typeface="Times New Roman"/>
                <a:cs typeface="Times New Roman"/>
              </a:rPr>
              <a:t>biedrībai </a:t>
            </a:r>
            <a:r>
              <a:rPr dirty="0" sz="3950" spc="509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950" spc="650">
                <a:solidFill>
                  <a:srgbClr val="FBFFEC"/>
                </a:solidFill>
                <a:latin typeface="Times New Roman"/>
                <a:cs typeface="Times New Roman"/>
              </a:rPr>
              <a:t>pagasta </a:t>
            </a:r>
            <a:r>
              <a:rPr dirty="0" sz="3950" spc="6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630">
                <a:solidFill>
                  <a:srgbClr val="FBFFEC"/>
                </a:solidFill>
                <a:latin typeface="Times New Roman"/>
                <a:cs typeface="Times New Roman"/>
              </a:rPr>
              <a:t>pamatskolā </a:t>
            </a:r>
            <a:r>
              <a:rPr dirty="0" sz="3950" spc="484">
                <a:solidFill>
                  <a:srgbClr val="FBFFEC"/>
                </a:solidFill>
                <a:latin typeface="Times New Roman"/>
                <a:cs typeface="Times New Roman"/>
              </a:rPr>
              <a:t>uz </a:t>
            </a:r>
            <a:r>
              <a:rPr dirty="0" sz="3950" spc="550">
                <a:solidFill>
                  <a:srgbClr val="FBFFEC"/>
                </a:solidFill>
                <a:latin typeface="Times New Roman"/>
                <a:cs typeface="Times New Roman"/>
              </a:rPr>
              <a:t>K.Raudas </a:t>
            </a:r>
            <a:r>
              <a:rPr dirty="0" sz="3950" spc="585">
                <a:solidFill>
                  <a:srgbClr val="FBFFEC"/>
                </a:solidFill>
                <a:latin typeface="Times New Roman"/>
                <a:cs typeface="Times New Roman"/>
              </a:rPr>
              <a:t>vārda, </a:t>
            </a:r>
            <a:r>
              <a:rPr dirty="0" sz="3950" spc="515">
                <a:solidFill>
                  <a:srgbClr val="FBFFEC"/>
                </a:solidFill>
                <a:latin typeface="Times New Roman"/>
                <a:cs typeface="Times New Roman"/>
              </a:rPr>
              <a:t>vai </a:t>
            </a:r>
            <a:r>
              <a:rPr dirty="0" sz="3950" spc="395">
                <a:solidFill>
                  <a:srgbClr val="FBFFEC"/>
                </a:solidFill>
                <a:latin typeface="Times New Roman"/>
                <a:cs typeface="Times New Roman"/>
              </a:rPr>
              <a:t>- </a:t>
            </a:r>
            <a:r>
              <a:rPr dirty="0" sz="3950" spc="4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59">
                <a:solidFill>
                  <a:srgbClr val="FBFFEC"/>
                </a:solidFill>
                <a:latin typeface="Times New Roman"/>
                <a:cs typeface="Times New Roman"/>
              </a:rPr>
              <a:t>P.Ļūļam,</a:t>
            </a:r>
            <a:r>
              <a:rPr dirty="0" sz="395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950" spc="400">
                <a:solidFill>
                  <a:srgbClr val="FBFFEC"/>
                </a:solidFill>
                <a:latin typeface="Times New Roman"/>
                <a:cs typeface="Times New Roman"/>
              </a:rPr>
              <a:t>Dobelē.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3315" y="16660161"/>
            <a:ext cx="8662670" cy="499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00" spc="-25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100" spc="20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90" b="1">
                <a:solidFill>
                  <a:srgbClr val="FBFFEC"/>
                </a:solidFill>
                <a:latin typeface="Tahoma"/>
                <a:cs typeface="Tahoma"/>
              </a:rPr>
              <a:t>(1928,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55" b="1">
                <a:solidFill>
                  <a:srgbClr val="FBFFEC"/>
                </a:solidFill>
                <a:latin typeface="Tahoma"/>
                <a:cs typeface="Tahoma"/>
              </a:rPr>
              <a:t>26.okt.),</a:t>
            </a:r>
            <a:r>
              <a:rPr dirty="0" sz="3100" spc="19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100" spc="-35" b="1">
                <a:solidFill>
                  <a:srgbClr val="FBFFEC"/>
                </a:solidFill>
                <a:latin typeface="Tahoma"/>
                <a:cs typeface="Tahoma"/>
              </a:rPr>
              <a:t>2.lpp.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166" y="2334562"/>
            <a:ext cx="3249295" cy="713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225">
                <a:solidFill>
                  <a:srgbClr val="FBFFEC"/>
                </a:solidFill>
                <a:latin typeface="Times New Roman"/>
                <a:cs typeface="Times New Roman"/>
              </a:rPr>
              <a:t>1888.</a:t>
            </a:r>
            <a:r>
              <a:rPr dirty="0" sz="4500" spc="-1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80">
                <a:solidFill>
                  <a:srgbClr val="FBFFEC"/>
                </a:solidFill>
                <a:latin typeface="Times New Roman"/>
                <a:cs typeface="Times New Roman"/>
              </a:rPr>
              <a:t>~1903.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2631" y="17455543"/>
            <a:ext cx="83889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 b="1">
                <a:solidFill>
                  <a:srgbClr val="FBFFEC"/>
                </a:solidFill>
                <a:latin typeface="Tahoma"/>
                <a:cs typeface="Tahoma"/>
              </a:rPr>
              <a:t>Jēkabpils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BFFEC"/>
                </a:solidFill>
                <a:latin typeface="Tahoma"/>
                <a:cs typeface="Tahoma"/>
              </a:rPr>
              <a:t>Vēstnesis.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175" b="1">
                <a:solidFill>
                  <a:srgbClr val="FBFFEC"/>
                </a:solidFill>
                <a:latin typeface="Tahoma"/>
                <a:cs typeface="Tahoma"/>
              </a:rPr>
              <a:t>-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95" b="1">
                <a:solidFill>
                  <a:srgbClr val="FBFFEC"/>
                </a:solidFill>
                <a:latin typeface="Tahoma"/>
                <a:cs typeface="Tahoma"/>
              </a:rPr>
              <a:t>(1928,</a:t>
            </a:r>
            <a:r>
              <a:rPr dirty="0" sz="3000" spc="180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70" b="1">
                <a:solidFill>
                  <a:srgbClr val="FBFFEC"/>
                </a:solidFill>
                <a:latin typeface="Tahoma"/>
                <a:cs typeface="Tahoma"/>
              </a:rPr>
              <a:t>14.dec.),</a:t>
            </a:r>
            <a:r>
              <a:rPr dirty="0" sz="3000" spc="185" b="1">
                <a:solidFill>
                  <a:srgbClr val="FBFFEC"/>
                </a:solidFill>
                <a:latin typeface="Tahoma"/>
                <a:cs typeface="Tahoma"/>
              </a:rPr>
              <a:t> </a:t>
            </a:r>
            <a:r>
              <a:rPr dirty="0" sz="3000" spc="-40" b="1">
                <a:solidFill>
                  <a:srgbClr val="FBFFEC"/>
                </a:solidFill>
                <a:latin typeface="Tahoma"/>
                <a:cs typeface="Tahoma"/>
              </a:rPr>
              <a:t>2.lpp.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2860" y="2109546"/>
            <a:ext cx="9749155" cy="12768580"/>
          </a:xfrm>
          <a:prstGeom prst="rect">
            <a:avLst/>
          </a:prstGeom>
        </p:spPr>
        <p:txBody>
          <a:bodyPr wrap="square" lIns="0" tIns="239395" rIns="0" bIns="0" rtlCol="0" vert="horz">
            <a:spAutoFit/>
          </a:bodyPr>
          <a:lstStyle/>
          <a:p>
            <a:pPr algn="ctr" marL="127635">
              <a:lnSpc>
                <a:spcPct val="100000"/>
              </a:lnSpc>
              <a:spcBef>
                <a:spcPts val="1885"/>
              </a:spcBef>
            </a:pPr>
            <a:r>
              <a:rPr dirty="0" sz="4500" spc="225">
                <a:solidFill>
                  <a:srgbClr val="FBFFEC"/>
                </a:solidFill>
                <a:latin typeface="Times New Roman"/>
                <a:cs typeface="Times New Roman"/>
              </a:rPr>
              <a:t>1888.</a:t>
            </a:r>
            <a:r>
              <a:rPr dirty="0" sz="4500" spc="-1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4500" spc="80">
                <a:solidFill>
                  <a:srgbClr val="FBFFEC"/>
                </a:solidFill>
                <a:latin typeface="Times New Roman"/>
                <a:cs typeface="Times New Roman"/>
              </a:rPr>
              <a:t>~1903.</a:t>
            </a:r>
            <a:endParaRPr sz="4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3800" spc="425">
                <a:solidFill>
                  <a:srgbClr val="FBFFEC"/>
                </a:solidFill>
                <a:latin typeface="Times New Roman"/>
                <a:cs typeface="Times New Roman"/>
              </a:rPr>
              <a:t>CENSOŅU</a:t>
            </a:r>
            <a:r>
              <a:rPr dirty="0" sz="3800" spc="1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800" spc="330">
                <a:solidFill>
                  <a:srgbClr val="FBFFEC"/>
                </a:solidFill>
                <a:latin typeface="Times New Roman"/>
                <a:cs typeface="Times New Roman"/>
              </a:rPr>
              <a:t>BIBLIOTĒKA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00">
              <a:latin typeface="Times New Roman"/>
              <a:cs typeface="Times New Roman"/>
            </a:endParaRPr>
          </a:p>
          <a:p>
            <a:pPr algn="ctr" marL="12700" marR="5080" indent="-635">
              <a:lnSpc>
                <a:spcPts val="4350"/>
              </a:lnSpc>
            </a:pPr>
            <a:r>
              <a:rPr dirty="0" sz="3700" spc="390">
                <a:solidFill>
                  <a:srgbClr val="FBFFEC"/>
                </a:solidFill>
                <a:latin typeface="Times New Roman"/>
                <a:cs typeface="Times New Roman"/>
              </a:rPr>
              <a:t>1928.gada </a:t>
            </a:r>
            <a:r>
              <a:rPr dirty="0" sz="3700" spc="430">
                <a:solidFill>
                  <a:srgbClr val="FBFFEC"/>
                </a:solidFill>
                <a:latin typeface="Times New Roman"/>
                <a:cs typeface="Times New Roman"/>
              </a:rPr>
              <a:t>14.decembra </a:t>
            </a:r>
            <a:r>
              <a:rPr dirty="0" sz="3700" spc="595">
                <a:solidFill>
                  <a:srgbClr val="FBFFEC"/>
                </a:solidFill>
                <a:latin typeface="Times New Roman"/>
                <a:cs typeface="Times New Roman"/>
              </a:rPr>
              <a:t>laikrakstā </a:t>
            </a:r>
            <a:r>
              <a:rPr dirty="0" sz="3700" spc="60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"Jēkabpils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Vēstnesis"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rakstīts: </a:t>
            </a:r>
            <a:r>
              <a:rPr dirty="0" sz="3700" spc="54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bijušās </a:t>
            </a:r>
            <a:r>
              <a:rPr dirty="0" sz="3700" spc="450">
                <a:solidFill>
                  <a:srgbClr val="FBFFEC"/>
                </a:solidFill>
                <a:latin typeface="Times New Roman"/>
                <a:cs typeface="Times New Roman"/>
              </a:rPr>
              <a:t>"Censoņu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bibliotēkas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15">
                <a:solidFill>
                  <a:srgbClr val="FBFFEC"/>
                </a:solidFill>
                <a:latin typeface="Times New Roman"/>
                <a:cs typeface="Times New Roman"/>
              </a:rPr>
              <a:t>biedrības"</a:t>
            </a:r>
            <a:r>
              <a:rPr dirty="0" sz="3700" spc="15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atceres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vakaru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Times New Roman"/>
                <a:cs typeface="Times New Roman"/>
              </a:rPr>
              <a:t>bija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saīkojuši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9">
                <a:solidFill>
                  <a:srgbClr val="FBFFEC"/>
                </a:solidFill>
                <a:latin typeface="Times New Roman"/>
                <a:cs typeface="Times New Roman"/>
              </a:rPr>
              <a:t>vecie </a:t>
            </a:r>
            <a:r>
              <a:rPr dirty="0" sz="3700" spc="420">
                <a:solidFill>
                  <a:srgbClr val="FBFFEC"/>
                </a:solidFill>
                <a:latin typeface="Times New Roman"/>
                <a:cs typeface="Times New Roman"/>
              </a:rPr>
              <a:t>biedri </a:t>
            </a:r>
            <a:r>
              <a:rPr dirty="0" sz="3700" spc="370">
                <a:solidFill>
                  <a:srgbClr val="FBFFEC"/>
                </a:solidFill>
                <a:latin typeface="Times New Roman"/>
                <a:cs typeface="Times New Roman"/>
              </a:rPr>
              <a:t>šī 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gada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9.decembrī </a:t>
            </a:r>
            <a:r>
              <a:rPr dirty="0" sz="3700" spc="484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540">
                <a:solidFill>
                  <a:srgbClr val="FBFFEC"/>
                </a:solidFill>
                <a:latin typeface="Times New Roman"/>
                <a:cs typeface="Times New Roman"/>
              </a:rPr>
              <a:t>lauksaimniecības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biedrības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720">
                <a:solidFill>
                  <a:srgbClr val="FBFFEC"/>
                </a:solidFill>
                <a:latin typeface="Times New Roman"/>
                <a:cs typeface="Times New Roman"/>
              </a:rPr>
              <a:t>namā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ar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Krustpils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 </a:t>
            </a:r>
            <a:r>
              <a:rPr dirty="0" sz="3700" spc="625">
                <a:solidFill>
                  <a:srgbClr val="FBFFEC"/>
                </a:solidFill>
                <a:latin typeface="Times New Roman"/>
                <a:cs typeface="Times New Roman"/>
              </a:rPr>
              <a:t>apkārtnes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5">
                <a:solidFill>
                  <a:srgbClr val="FBFFEC"/>
                </a:solidFill>
                <a:latin typeface="Times New Roman"/>
                <a:cs typeface="Times New Roman"/>
              </a:rPr>
              <a:t>kultūras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biedrības </a:t>
            </a:r>
            <a:r>
              <a:rPr dirty="0" sz="3700" spc="425">
                <a:solidFill>
                  <a:srgbClr val="FBFFEC"/>
                </a:solidFill>
                <a:latin typeface="Times New Roman"/>
                <a:cs typeface="Times New Roman"/>
              </a:rPr>
              <a:t>līdzdalību. </a:t>
            </a:r>
            <a:r>
              <a:rPr dirty="0" sz="3700" spc="330">
                <a:solidFill>
                  <a:srgbClr val="FBFFEC"/>
                </a:solidFill>
                <a:latin typeface="Times New Roman"/>
                <a:cs typeface="Times New Roman"/>
              </a:rPr>
              <a:t>Šī </a:t>
            </a:r>
            <a:r>
              <a:rPr dirty="0" sz="3700" spc="3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45">
                <a:solidFill>
                  <a:srgbClr val="FBFFEC"/>
                </a:solidFill>
                <a:latin typeface="Times New Roman"/>
                <a:cs typeface="Times New Roman"/>
              </a:rPr>
              <a:t>biedrība, </a:t>
            </a:r>
            <a:r>
              <a:rPr dirty="0" sz="3700" spc="610">
                <a:solidFill>
                  <a:srgbClr val="FBFFEC"/>
                </a:solidFill>
                <a:latin typeface="Times New Roman"/>
                <a:cs typeface="Times New Roman"/>
              </a:rPr>
              <a:t>kas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viņos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tumšajos </a:t>
            </a:r>
            <a:r>
              <a:rPr dirty="0" sz="3700" spc="630">
                <a:solidFill>
                  <a:srgbClr val="FBFFEC"/>
                </a:solidFill>
                <a:latin typeface="Times New Roman"/>
                <a:cs typeface="Times New Roman"/>
              </a:rPr>
              <a:t>cara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Aleksandra </a:t>
            </a:r>
            <a:r>
              <a:rPr dirty="0" sz="3700" spc="235">
                <a:solidFill>
                  <a:srgbClr val="FBFFEC"/>
                </a:solidFill>
                <a:latin typeface="Times New Roman"/>
                <a:cs typeface="Times New Roman"/>
              </a:rPr>
              <a:t>III </a:t>
            </a:r>
            <a:r>
              <a:rPr dirty="0" sz="3700" spc="480">
                <a:solidFill>
                  <a:srgbClr val="FBFFEC"/>
                </a:solidFill>
                <a:latin typeface="Times New Roman"/>
                <a:cs typeface="Times New Roman"/>
              </a:rPr>
              <a:t>laikos </a:t>
            </a:r>
            <a:r>
              <a:rPr dirty="0" sz="3700" spc="509">
                <a:solidFill>
                  <a:srgbClr val="FBFFEC"/>
                </a:solidFill>
                <a:latin typeface="Times New Roman"/>
                <a:cs typeface="Times New Roman"/>
              </a:rPr>
              <a:t>sēja </a:t>
            </a:r>
            <a:r>
              <a:rPr dirty="0" sz="3700" spc="380">
                <a:solidFill>
                  <a:srgbClr val="FBFFEC"/>
                </a:solidFill>
                <a:latin typeface="Times New Roman"/>
                <a:cs typeface="Times New Roman"/>
              </a:rPr>
              <a:t>- </a:t>
            </a:r>
            <a:r>
              <a:rPr dirty="0" sz="3700" spc="415">
                <a:solidFill>
                  <a:srgbClr val="FBFFEC"/>
                </a:solidFill>
                <a:latin typeface="Times New Roman"/>
                <a:cs typeface="Times New Roman"/>
              </a:rPr>
              <a:t>"vienu </a:t>
            </a:r>
            <a:r>
              <a:rPr dirty="0" sz="3700" spc="42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65">
                <a:solidFill>
                  <a:srgbClr val="FBFFEC"/>
                </a:solidFill>
                <a:latin typeface="Times New Roman"/>
                <a:cs typeface="Times New Roman"/>
              </a:rPr>
              <a:t>graudu </a:t>
            </a:r>
            <a:r>
              <a:rPr dirty="0" sz="3700" spc="420">
                <a:solidFill>
                  <a:srgbClr val="FBFFEC"/>
                </a:solidFill>
                <a:latin typeface="Times New Roman"/>
                <a:cs typeface="Times New Roman"/>
              </a:rPr>
              <a:t>veselu" </a:t>
            </a:r>
            <a:r>
              <a:rPr dirty="0" sz="3700" spc="575">
                <a:solidFill>
                  <a:srgbClr val="FBFFEC"/>
                </a:solidFill>
                <a:latin typeface="Times New Roman"/>
                <a:cs typeface="Times New Roman"/>
              </a:rPr>
              <a:t>nacionālās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apziņas </a:t>
            </a:r>
            <a:r>
              <a:rPr dirty="0" sz="3700" spc="5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45">
                <a:solidFill>
                  <a:srgbClr val="FBFFEC"/>
                </a:solidFill>
                <a:latin typeface="Times New Roman"/>
                <a:cs typeface="Times New Roman"/>
              </a:rPr>
              <a:t>atmodai,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Times New Roman"/>
                <a:cs typeface="Times New Roman"/>
              </a:rPr>
              <a:t>bija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pirmā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55">
                <a:solidFill>
                  <a:srgbClr val="FBFFEC"/>
                </a:solidFill>
                <a:latin typeface="Times New Roman"/>
                <a:cs typeface="Times New Roman"/>
              </a:rPr>
              <a:t>tāda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40">
                <a:solidFill>
                  <a:srgbClr val="FBFFEC"/>
                </a:solidFill>
                <a:latin typeface="Times New Roman"/>
                <a:cs typeface="Times New Roman"/>
              </a:rPr>
              <a:t>Krustpilī.</a:t>
            </a:r>
            <a:endParaRPr sz="3700">
              <a:latin typeface="Times New Roman"/>
              <a:cs typeface="Times New Roman"/>
            </a:endParaRPr>
          </a:p>
          <a:p>
            <a:pPr algn="ctr" marL="212725" marR="205104">
              <a:lnSpc>
                <a:spcPts val="4350"/>
              </a:lnSpc>
              <a:spcBef>
                <a:spcPts val="20"/>
              </a:spcBef>
            </a:pP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Darbojās 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nelegali, </a:t>
            </a:r>
            <a:r>
              <a:rPr dirty="0" sz="3700" spc="295">
                <a:solidFill>
                  <a:srgbClr val="FBFFEC"/>
                </a:solidFill>
                <a:latin typeface="Times New Roman"/>
                <a:cs typeface="Times New Roman"/>
              </a:rPr>
              <a:t>jo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tādas </a:t>
            </a:r>
            <a:r>
              <a:rPr dirty="0" sz="3700" spc="490">
                <a:solidFill>
                  <a:srgbClr val="FBFFEC"/>
                </a:solidFill>
                <a:latin typeface="Times New Roman"/>
                <a:cs typeface="Times New Roman"/>
              </a:rPr>
              <a:t>lietas, </a:t>
            </a:r>
            <a:r>
              <a:rPr dirty="0" sz="3700" spc="635">
                <a:solidFill>
                  <a:srgbClr val="FBFFEC"/>
                </a:solidFill>
                <a:latin typeface="Times New Roman"/>
                <a:cs typeface="Times New Roman"/>
              </a:rPr>
              <a:t>kā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latviska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55">
                <a:solidFill>
                  <a:srgbClr val="FBFFEC"/>
                </a:solidFill>
                <a:latin typeface="Times New Roman"/>
                <a:cs typeface="Times New Roman"/>
              </a:rPr>
              <a:t>bibliotēka,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84">
                <a:solidFill>
                  <a:srgbClr val="FBFFEC"/>
                </a:solidFill>
                <a:latin typeface="Times New Roman"/>
                <a:cs typeface="Times New Roman"/>
              </a:rPr>
              <a:t>toreiz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Times New Roman"/>
                <a:cs typeface="Times New Roman"/>
              </a:rPr>
              <a:t>bija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stingri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noliegtas,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un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par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610">
                <a:solidFill>
                  <a:srgbClr val="FBFFEC"/>
                </a:solidFill>
                <a:latin typeface="Times New Roman"/>
                <a:cs typeface="Times New Roman"/>
              </a:rPr>
              <a:t>tādu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darbu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draudēja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bargi </a:t>
            </a:r>
            <a:r>
              <a:rPr dirty="0" sz="3700" spc="380">
                <a:solidFill>
                  <a:srgbClr val="FBFFEC"/>
                </a:solidFill>
                <a:latin typeface="Times New Roman"/>
                <a:cs typeface="Times New Roman"/>
              </a:rPr>
              <a:t>sodi. </a:t>
            </a:r>
            <a:r>
              <a:rPr dirty="0" sz="3700" spc="610">
                <a:solidFill>
                  <a:srgbClr val="FBFFEC"/>
                </a:solidFill>
                <a:latin typeface="Times New Roman"/>
                <a:cs typeface="Times New Roman"/>
              </a:rPr>
              <a:t>Vakaru </a:t>
            </a:r>
            <a:r>
              <a:rPr dirty="0" sz="3700" spc="484">
                <a:solidFill>
                  <a:srgbClr val="FBFFEC"/>
                </a:solidFill>
                <a:latin typeface="Times New Roman"/>
                <a:cs typeface="Times New Roman"/>
              </a:rPr>
              <a:t>ievadīja </a:t>
            </a:r>
            <a:r>
              <a:rPr dirty="0" sz="3700" spc="505">
                <a:solidFill>
                  <a:srgbClr val="FBFFEC"/>
                </a:solidFill>
                <a:latin typeface="Times New Roman"/>
                <a:cs typeface="Times New Roman"/>
              </a:rPr>
              <a:t>skolotājs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Rauda,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0">
                <a:solidFill>
                  <a:srgbClr val="FBFFEC"/>
                </a:solidFill>
                <a:latin typeface="Times New Roman"/>
                <a:cs typeface="Times New Roman"/>
              </a:rPr>
              <a:t>atzīmējot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34">
                <a:solidFill>
                  <a:srgbClr val="FBFFEC"/>
                </a:solidFill>
                <a:latin typeface="Times New Roman"/>
                <a:cs typeface="Times New Roman"/>
              </a:rPr>
              <a:t>nozīmi.</a:t>
            </a:r>
            <a:endParaRPr sz="3700">
              <a:latin typeface="Times New Roman"/>
              <a:cs typeface="Times New Roman"/>
            </a:endParaRPr>
          </a:p>
          <a:p>
            <a:pPr algn="ctr" marL="363855" marR="356235" indent="-635">
              <a:lnSpc>
                <a:spcPts val="4350"/>
              </a:lnSpc>
              <a:tabLst>
                <a:tab pos="7672070" algn="l"/>
              </a:tabLst>
            </a:pPr>
            <a:r>
              <a:rPr dirty="0" sz="3700" spc="620">
                <a:solidFill>
                  <a:srgbClr val="FBFFEC"/>
                </a:solidFill>
                <a:latin typeface="Times New Roman"/>
                <a:cs typeface="Times New Roman"/>
              </a:rPr>
              <a:t>Pārskatu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80">
                <a:solidFill>
                  <a:srgbClr val="FBFFEC"/>
                </a:solidFill>
                <a:latin typeface="Times New Roman"/>
                <a:cs typeface="Times New Roman"/>
              </a:rPr>
              <a:t>par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75">
                <a:solidFill>
                  <a:srgbClr val="FBFFEC"/>
                </a:solidFill>
                <a:latin typeface="Times New Roman"/>
                <a:cs typeface="Times New Roman"/>
              </a:rPr>
              <a:t>biedrības</a:t>
            </a:r>
            <a:r>
              <a:rPr dirty="0" sz="3700" spc="16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95">
                <a:solidFill>
                  <a:srgbClr val="FBFFEC"/>
                </a:solidFill>
                <a:latin typeface="Times New Roman"/>
                <a:cs typeface="Times New Roman"/>
              </a:rPr>
              <a:t>darbību</a:t>
            </a:r>
            <a:r>
              <a:rPr dirty="0" sz="3700" spc="15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60">
                <a:solidFill>
                  <a:srgbClr val="FBFFEC"/>
                </a:solidFill>
                <a:latin typeface="Times New Roman"/>
                <a:cs typeface="Times New Roman"/>
              </a:rPr>
              <a:t>deva </a:t>
            </a:r>
            <a:r>
              <a:rPr dirty="0" sz="3700" spc="-910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535">
                <a:solidFill>
                  <a:srgbClr val="FBFFEC"/>
                </a:solidFill>
                <a:latin typeface="Times New Roman"/>
                <a:cs typeface="Times New Roman"/>
              </a:rPr>
              <a:t>v</a:t>
            </a:r>
            <a:r>
              <a:rPr dirty="0" sz="3700" spc="285">
                <a:solidFill>
                  <a:srgbClr val="FBFFEC"/>
                </a:solidFill>
                <a:latin typeface="Times New Roman"/>
                <a:cs typeface="Times New Roman"/>
              </a:rPr>
              <a:t>i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e</a:t>
            </a:r>
            <a:r>
              <a:rPr dirty="0" sz="3700" spc="725">
                <a:solidFill>
                  <a:srgbClr val="FBFFEC"/>
                </a:solidFill>
                <a:latin typeface="Times New Roman"/>
                <a:cs typeface="Times New Roman"/>
              </a:rPr>
              <a:t>n</a:t>
            </a:r>
            <a:r>
              <a:rPr dirty="0" sz="3700" spc="445">
                <a:solidFill>
                  <a:srgbClr val="FBFFEC"/>
                </a:solidFill>
                <a:latin typeface="Times New Roman"/>
                <a:cs typeface="Times New Roman"/>
              </a:rPr>
              <a:t>s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725">
                <a:solidFill>
                  <a:srgbClr val="FBFFEC"/>
                </a:solidFill>
                <a:latin typeface="Times New Roman"/>
                <a:cs typeface="Times New Roman"/>
              </a:rPr>
              <a:t>n</a:t>
            </a:r>
            <a:r>
              <a:rPr dirty="0" sz="3700" spc="305">
                <a:solidFill>
                  <a:srgbClr val="FBFFEC"/>
                </a:solidFill>
                <a:latin typeface="Times New Roman"/>
                <a:cs typeface="Times New Roman"/>
              </a:rPr>
              <a:t>o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Times New Roman"/>
                <a:cs typeface="Times New Roman"/>
              </a:rPr>
              <a:t>b</a:t>
            </a:r>
            <a:r>
              <a:rPr dirty="0" sz="3700" spc="285">
                <a:solidFill>
                  <a:srgbClr val="FBFFEC"/>
                </a:solidFill>
                <a:latin typeface="Times New Roman"/>
                <a:cs typeface="Times New Roman"/>
              </a:rPr>
              <a:t>ij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u</a:t>
            </a:r>
            <a:r>
              <a:rPr dirty="0" sz="3700" spc="555">
                <a:solidFill>
                  <a:srgbClr val="FBFFEC"/>
                </a:solidFill>
                <a:latin typeface="Times New Roman"/>
                <a:cs typeface="Times New Roman"/>
              </a:rPr>
              <a:t>š</a:t>
            </a:r>
            <a:r>
              <a:rPr dirty="0" sz="3700" spc="765">
                <a:solidFill>
                  <a:srgbClr val="FBFFEC"/>
                </a:solidFill>
                <a:latin typeface="Times New Roman"/>
                <a:cs typeface="Times New Roman"/>
              </a:rPr>
              <a:t>a</a:t>
            </a:r>
            <a:r>
              <a:rPr dirty="0" sz="3700" spc="285">
                <a:solidFill>
                  <a:srgbClr val="FBFFEC"/>
                </a:solidFill>
                <a:latin typeface="Times New Roman"/>
                <a:cs typeface="Times New Roman"/>
              </a:rPr>
              <a:t>ji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e</a:t>
            </a:r>
            <a:r>
              <a:rPr dirty="0" sz="3700" spc="620">
                <a:solidFill>
                  <a:srgbClr val="FBFFEC"/>
                </a:solidFill>
                <a:latin typeface="Times New Roman"/>
                <a:cs typeface="Times New Roman"/>
              </a:rPr>
              <a:t>m</a:t>
            </a:r>
            <a:r>
              <a:rPr dirty="0" sz="3700" spc="165">
                <a:solidFill>
                  <a:srgbClr val="FBFFEC"/>
                </a:solidFill>
                <a:latin typeface="Times New Roman"/>
                <a:cs typeface="Times New Roman"/>
              </a:rPr>
              <a:t> </a:t>
            </a:r>
            <a:r>
              <a:rPr dirty="0" sz="3700" spc="409">
                <a:solidFill>
                  <a:srgbClr val="FBFFEC"/>
                </a:solidFill>
                <a:latin typeface="Times New Roman"/>
                <a:cs typeface="Times New Roman"/>
              </a:rPr>
              <a:t>b</a:t>
            </a:r>
            <a:r>
              <a:rPr dirty="0" sz="3700" spc="285">
                <a:solidFill>
                  <a:srgbClr val="FBFFEC"/>
                </a:solidFill>
                <a:latin typeface="Times New Roman"/>
                <a:cs typeface="Times New Roman"/>
              </a:rPr>
              <a:t>i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e</a:t>
            </a:r>
            <a:r>
              <a:rPr dirty="0" sz="3700" spc="500">
                <a:solidFill>
                  <a:srgbClr val="FBFFEC"/>
                </a:solidFill>
                <a:latin typeface="Times New Roman"/>
                <a:cs typeface="Times New Roman"/>
              </a:rPr>
              <a:t>d</a:t>
            </a:r>
            <a:r>
              <a:rPr dirty="0" sz="3700" spc="605">
                <a:solidFill>
                  <a:srgbClr val="FBFFEC"/>
                </a:solidFill>
                <a:latin typeface="Times New Roman"/>
                <a:cs typeface="Times New Roman"/>
              </a:rPr>
              <a:t>r</a:t>
            </a:r>
            <a:r>
              <a:rPr dirty="0" sz="3700" spc="285">
                <a:solidFill>
                  <a:srgbClr val="FBFFEC"/>
                </a:solidFill>
                <a:latin typeface="Times New Roman"/>
                <a:cs typeface="Times New Roman"/>
              </a:rPr>
              <a:t>i</a:t>
            </a:r>
            <a:r>
              <a:rPr dirty="0" sz="3700" spc="550">
                <a:solidFill>
                  <a:srgbClr val="FBFFEC"/>
                </a:solidFill>
                <a:latin typeface="Times New Roman"/>
                <a:cs typeface="Times New Roman"/>
              </a:rPr>
              <a:t>e</a:t>
            </a:r>
            <a:r>
              <a:rPr dirty="0" sz="3700" spc="620">
                <a:solidFill>
                  <a:srgbClr val="FBFFEC"/>
                </a:solidFill>
                <a:latin typeface="Times New Roman"/>
                <a:cs typeface="Times New Roman"/>
              </a:rPr>
              <a:t>m</a:t>
            </a:r>
            <a:r>
              <a:rPr dirty="0" sz="3700">
                <a:solidFill>
                  <a:srgbClr val="FBFFEC"/>
                </a:solidFill>
                <a:latin typeface="Times New Roman"/>
                <a:cs typeface="Times New Roman"/>
              </a:rPr>
              <a:t>	</a:t>
            </a:r>
            <a:r>
              <a:rPr dirty="0" sz="3700" spc="470">
                <a:solidFill>
                  <a:srgbClr val="FBFFEC"/>
                </a:solidFill>
                <a:latin typeface="Times New Roman"/>
                <a:cs typeface="Times New Roman"/>
              </a:rPr>
              <a:t>P</a:t>
            </a:r>
            <a:r>
              <a:rPr dirty="0" sz="3700" spc="250">
                <a:solidFill>
                  <a:srgbClr val="FBFFEC"/>
                </a:solidFill>
                <a:latin typeface="Times New Roman"/>
                <a:cs typeface="Times New Roman"/>
              </a:rPr>
              <a:t>.</a:t>
            </a:r>
            <a:r>
              <a:rPr dirty="0" sz="3700" spc="190">
                <a:solidFill>
                  <a:srgbClr val="FBFFEC"/>
                </a:solidFill>
                <a:latin typeface="Times New Roman"/>
                <a:cs typeface="Times New Roman"/>
              </a:rPr>
              <a:t>Ļ</a:t>
            </a:r>
            <a:r>
              <a:rPr dirty="0" sz="3700" spc="590">
                <a:solidFill>
                  <a:srgbClr val="FBFFEC"/>
                </a:solidFill>
                <a:latin typeface="Times New Roman"/>
                <a:cs typeface="Times New Roman"/>
              </a:rPr>
              <a:t>ū</a:t>
            </a:r>
            <a:r>
              <a:rPr dirty="0" sz="3700" spc="365">
                <a:solidFill>
                  <a:srgbClr val="FBFFEC"/>
                </a:solidFill>
                <a:latin typeface="Times New Roman"/>
                <a:cs typeface="Times New Roman"/>
              </a:rPr>
              <a:t>ļ</a:t>
            </a:r>
            <a:r>
              <a:rPr dirty="0" sz="3700" spc="765">
                <a:solidFill>
                  <a:srgbClr val="FBFFEC"/>
                </a:solidFill>
                <a:latin typeface="Times New Roman"/>
                <a:cs typeface="Times New Roman"/>
              </a:rPr>
              <a:t>a</a:t>
            </a:r>
            <a:r>
              <a:rPr dirty="0" sz="3700" spc="140">
                <a:solidFill>
                  <a:srgbClr val="FBFFEC"/>
                </a:solidFill>
                <a:latin typeface="Times New Roman"/>
                <a:cs typeface="Times New Roman"/>
              </a:rPr>
              <a:t>.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Daiga Rubene</dc:creator>
  <cp:keywords>DAEt6o5i5Us,BACl_gaQhvA</cp:keywords>
  <dc:title>Bibliotēku pirmsākumi</dc:title>
  <dcterms:created xsi:type="dcterms:W3CDTF">2022-09-29T12:17:23Z</dcterms:created>
  <dcterms:modified xsi:type="dcterms:W3CDTF">2022-09-29T12:17:23Z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2022-09-06T00:00:00Z</vt:filetime>
  </property>
  <property fmtid="{D5CDD505-2E9C-101B-9397-08002B2CF9AE}" pid="3" name="Creator">
    <vt:lpwstr>Canva</vt:lpwstr>
  </property>
  <property fmtid="{D5CDD505-2E9C-101B-9397-08002B2CF9AE}" pid="4" name="LastSaved">
    <vt:filetime>2022-09-06T00:00:00Z</vt:filetime>
  </property>
</Properties>
</file>