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Gliker" panose="020B0604020202020204" charset="0"/>
      <p:regular r:id="rId24"/>
    </p:embeddedFont>
    <p:embeddedFont>
      <p:font typeface="Open Sans" panose="020B0606030504020204" pitchFamily="34" charset="0"/>
      <p:regular r:id="rId25"/>
      <p:bold r:id="rId26"/>
      <p:italic r:id="rId27"/>
      <p:boldItalic r:id="rId28"/>
    </p:embeddedFont>
    <p:embeddedFont>
      <p:font typeface="Open Sans Bold" panose="020B0806030504020204" pitchFamily="34" charset="0"/>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sv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2">
              <a:alphaModFix amt="68000"/>
            </a:blip>
            <a:stretch>
              <a:fillRect/>
            </a:stretch>
          </a:blipFill>
        </p:spPr>
      </p:sp>
      <p:sp>
        <p:nvSpPr>
          <p:cNvPr id="3" name="TextBox 3"/>
          <p:cNvSpPr txBox="1"/>
          <p:nvPr/>
        </p:nvSpPr>
        <p:spPr>
          <a:xfrm>
            <a:off x="9909382" y="366642"/>
            <a:ext cx="9633379" cy="4996718"/>
          </a:xfrm>
          <a:prstGeom prst="rect">
            <a:avLst/>
          </a:prstGeom>
        </p:spPr>
        <p:txBody>
          <a:bodyPr lIns="0" tIns="0" rIns="0" bIns="0" rtlCol="0" anchor="t">
            <a:spAutoFit/>
          </a:bodyPr>
          <a:lstStyle/>
          <a:p>
            <a:pPr algn="l">
              <a:lnSpc>
                <a:spcPts val="13340"/>
              </a:lnSpc>
            </a:pPr>
            <a:r>
              <a:rPr lang="en-US" sz="9528">
                <a:solidFill>
                  <a:srgbClr val="344F26"/>
                </a:solidFill>
                <a:latin typeface="Gliker"/>
                <a:ea typeface="Gliker"/>
                <a:cs typeface="Gliker"/>
                <a:sym typeface="Gliker"/>
              </a:rPr>
              <a:t>No Gārsenes bibliotēkas vēstures</a:t>
            </a:r>
          </a:p>
        </p:txBody>
      </p:sp>
      <p:sp>
        <p:nvSpPr>
          <p:cNvPr id="4" name="Freeform 4"/>
          <p:cNvSpPr/>
          <p:nvPr/>
        </p:nvSpPr>
        <p:spPr>
          <a:xfrm>
            <a:off x="12312594" y="3879058"/>
            <a:ext cx="5975406" cy="6407942"/>
          </a:xfrm>
          <a:custGeom>
            <a:avLst/>
            <a:gdLst/>
            <a:ahLst/>
            <a:cxnLst/>
            <a:rect l="l" t="t" r="r" b="b"/>
            <a:pathLst>
              <a:path w="5975406" h="6407942">
                <a:moveTo>
                  <a:pt x="0" y="0"/>
                </a:moveTo>
                <a:lnTo>
                  <a:pt x="5975406" y="0"/>
                </a:lnTo>
                <a:lnTo>
                  <a:pt x="5975406" y="6407942"/>
                </a:lnTo>
                <a:lnTo>
                  <a:pt x="0" y="640794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281565" y="0"/>
            <a:ext cx="10024815" cy="10664697"/>
          </a:xfrm>
          <a:custGeom>
            <a:avLst/>
            <a:gdLst/>
            <a:ahLst/>
            <a:cxnLst/>
            <a:rect l="l" t="t" r="r" b="b"/>
            <a:pathLst>
              <a:path w="10024815" h="10664697">
                <a:moveTo>
                  <a:pt x="0" y="0"/>
                </a:moveTo>
                <a:lnTo>
                  <a:pt x="10024815" y="0"/>
                </a:lnTo>
                <a:lnTo>
                  <a:pt x="10024815" y="10664697"/>
                </a:lnTo>
                <a:lnTo>
                  <a:pt x="0" y="1066469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flipV="1">
            <a:off x="6010279" y="873242"/>
            <a:ext cx="2628564" cy="1212129"/>
          </a:xfrm>
          <a:custGeom>
            <a:avLst/>
            <a:gdLst/>
            <a:ahLst/>
            <a:cxnLst/>
            <a:rect l="l" t="t" r="r" b="b"/>
            <a:pathLst>
              <a:path w="2628564" h="1212129">
                <a:moveTo>
                  <a:pt x="0" y="1212129"/>
                </a:moveTo>
                <a:lnTo>
                  <a:pt x="2628565" y="1212129"/>
                </a:lnTo>
                <a:lnTo>
                  <a:pt x="2628565" y="0"/>
                </a:lnTo>
                <a:lnTo>
                  <a:pt x="0" y="0"/>
                </a:lnTo>
                <a:lnTo>
                  <a:pt x="0" y="1212129"/>
                </a:lnTo>
                <a:close/>
              </a:path>
            </a:pathLst>
          </a:custGeom>
          <a:blipFill>
            <a:blip r:embed="rId5"/>
            <a:stretch>
              <a:fillRect l="-139997" t="-1291961" r="-258175" b="-93788"/>
            </a:stretch>
          </a:blipFill>
        </p:spPr>
      </p:sp>
      <p:sp>
        <p:nvSpPr>
          <p:cNvPr id="7" name="Freeform 7"/>
          <p:cNvSpPr/>
          <p:nvPr/>
        </p:nvSpPr>
        <p:spPr>
          <a:xfrm rot="-107122" flipV="1">
            <a:off x="5333303" y="2775969"/>
            <a:ext cx="2523385" cy="1385279"/>
          </a:xfrm>
          <a:custGeom>
            <a:avLst/>
            <a:gdLst/>
            <a:ahLst/>
            <a:cxnLst/>
            <a:rect l="l" t="t" r="r" b="b"/>
            <a:pathLst>
              <a:path w="2523385" h="1385279">
                <a:moveTo>
                  <a:pt x="0" y="1385279"/>
                </a:moveTo>
                <a:lnTo>
                  <a:pt x="2523385" y="1385279"/>
                </a:lnTo>
                <a:lnTo>
                  <a:pt x="2523385" y="0"/>
                </a:lnTo>
                <a:lnTo>
                  <a:pt x="0" y="0"/>
                </a:lnTo>
                <a:lnTo>
                  <a:pt x="0" y="1385279"/>
                </a:lnTo>
                <a:close/>
              </a:path>
            </a:pathLst>
          </a:custGeom>
          <a:blipFill>
            <a:blip r:embed="rId5"/>
            <a:stretch>
              <a:fillRect l="-138310" t="-955841" r="-257615" b="-186552"/>
            </a:stretch>
          </a:blipFill>
        </p:spPr>
      </p:sp>
      <p:sp>
        <p:nvSpPr>
          <p:cNvPr id="8" name="Freeform 8"/>
          <p:cNvSpPr/>
          <p:nvPr/>
        </p:nvSpPr>
        <p:spPr>
          <a:xfrm rot="-88316" flipV="1">
            <a:off x="3356700" y="4258614"/>
            <a:ext cx="2428301" cy="1073734"/>
          </a:xfrm>
          <a:custGeom>
            <a:avLst/>
            <a:gdLst/>
            <a:ahLst/>
            <a:cxnLst/>
            <a:rect l="l" t="t" r="r" b="b"/>
            <a:pathLst>
              <a:path w="2428301" h="1073734">
                <a:moveTo>
                  <a:pt x="0" y="1073734"/>
                </a:moveTo>
                <a:lnTo>
                  <a:pt x="2428300" y="1073734"/>
                </a:lnTo>
                <a:lnTo>
                  <a:pt x="2428300" y="0"/>
                </a:lnTo>
                <a:lnTo>
                  <a:pt x="0" y="0"/>
                </a:lnTo>
                <a:lnTo>
                  <a:pt x="0" y="1073734"/>
                </a:lnTo>
                <a:close/>
              </a:path>
            </a:pathLst>
          </a:custGeom>
          <a:blipFill>
            <a:blip r:embed="rId5"/>
            <a:stretch>
              <a:fillRect l="-144529" t="-1085469" r="-262094" b="-390281"/>
            </a:stretch>
          </a:blipFill>
        </p:spPr>
      </p:sp>
      <p:sp>
        <p:nvSpPr>
          <p:cNvPr id="9" name="Freeform 9"/>
          <p:cNvSpPr/>
          <p:nvPr/>
        </p:nvSpPr>
        <p:spPr>
          <a:xfrm flipV="1">
            <a:off x="5127111" y="5568647"/>
            <a:ext cx="3190070" cy="1029695"/>
          </a:xfrm>
          <a:custGeom>
            <a:avLst/>
            <a:gdLst/>
            <a:ahLst/>
            <a:cxnLst/>
            <a:rect l="l" t="t" r="r" b="b"/>
            <a:pathLst>
              <a:path w="3190070" h="1029695">
                <a:moveTo>
                  <a:pt x="0" y="1029695"/>
                </a:moveTo>
                <a:lnTo>
                  <a:pt x="3190070" y="1029695"/>
                </a:lnTo>
                <a:lnTo>
                  <a:pt x="3190070" y="0"/>
                </a:lnTo>
                <a:lnTo>
                  <a:pt x="0" y="0"/>
                </a:lnTo>
                <a:lnTo>
                  <a:pt x="0" y="1029695"/>
                </a:lnTo>
                <a:close/>
              </a:path>
            </a:pathLst>
          </a:custGeom>
          <a:blipFill>
            <a:blip r:embed="rId5"/>
            <a:stretch>
              <a:fillRect l="-107888" t="-1029053" r="-191140" b="-571111"/>
            </a:stretch>
          </a:blipFill>
        </p:spPr>
      </p:sp>
      <p:sp>
        <p:nvSpPr>
          <p:cNvPr id="10" name="Freeform 10"/>
          <p:cNvSpPr/>
          <p:nvPr/>
        </p:nvSpPr>
        <p:spPr>
          <a:xfrm flipV="1">
            <a:off x="2738765" y="6995502"/>
            <a:ext cx="2291906" cy="1156013"/>
          </a:xfrm>
          <a:custGeom>
            <a:avLst/>
            <a:gdLst/>
            <a:ahLst/>
            <a:cxnLst/>
            <a:rect l="l" t="t" r="r" b="b"/>
            <a:pathLst>
              <a:path w="2291906" h="1156013">
                <a:moveTo>
                  <a:pt x="0" y="1156013"/>
                </a:moveTo>
                <a:lnTo>
                  <a:pt x="2291906" y="1156013"/>
                </a:lnTo>
                <a:lnTo>
                  <a:pt x="2291906" y="0"/>
                </a:lnTo>
                <a:lnTo>
                  <a:pt x="0" y="0"/>
                </a:lnTo>
                <a:lnTo>
                  <a:pt x="0" y="1156013"/>
                </a:lnTo>
                <a:close/>
              </a:path>
            </a:pathLst>
          </a:custGeom>
          <a:blipFill>
            <a:blip r:embed="rId5"/>
            <a:stretch>
              <a:fillRect l="-130831" t="-630819" r="-217734" b="-492266"/>
            </a:stretch>
          </a:blipFill>
        </p:spPr>
      </p:sp>
      <p:sp>
        <p:nvSpPr>
          <p:cNvPr id="11" name="Freeform 11"/>
          <p:cNvSpPr/>
          <p:nvPr/>
        </p:nvSpPr>
        <p:spPr>
          <a:xfrm flipV="1">
            <a:off x="5448774" y="8922028"/>
            <a:ext cx="2546745" cy="1060611"/>
          </a:xfrm>
          <a:custGeom>
            <a:avLst/>
            <a:gdLst/>
            <a:ahLst/>
            <a:cxnLst/>
            <a:rect l="l" t="t" r="r" b="b"/>
            <a:pathLst>
              <a:path w="2546745" h="1060611">
                <a:moveTo>
                  <a:pt x="0" y="1060611"/>
                </a:moveTo>
                <a:lnTo>
                  <a:pt x="2546745" y="1060611"/>
                </a:lnTo>
                <a:lnTo>
                  <a:pt x="2546745" y="0"/>
                </a:lnTo>
                <a:lnTo>
                  <a:pt x="0" y="0"/>
                </a:lnTo>
                <a:lnTo>
                  <a:pt x="0" y="1060611"/>
                </a:lnTo>
                <a:close/>
              </a:path>
            </a:pathLst>
          </a:custGeom>
          <a:blipFill>
            <a:blip r:embed="rId5"/>
            <a:stretch>
              <a:fillRect l="-130831" t="-671876" r="-217734" b="-709453"/>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10810858" y="277508"/>
            <a:ext cx="6615418" cy="8820557"/>
          </a:xfrm>
          <a:custGeom>
            <a:avLst/>
            <a:gdLst/>
            <a:ahLst/>
            <a:cxnLst/>
            <a:rect l="l" t="t" r="r" b="b"/>
            <a:pathLst>
              <a:path w="6615418" h="8820557">
                <a:moveTo>
                  <a:pt x="0" y="0"/>
                </a:moveTo>
                <a:lnTo>
                  <a:pt x="6615418" y="0"/>
                </a:lnTo>
                <a:lnTo>
                  <a:pt x="6615418" y="8820558"/>
                </a:lnTo>
                <a:lnTo>
                  <a:pt x="0" y="8820558"/>
                </a:lnTo>
                <a:lnTo>
                  <a:pt x="0" y="0"/>
                </a:lnTo>
                <a:close/>
              </a:path>
            </a:pathLst>
          </a:custGeom>
          <a:blipFill>
            <a:blip r:embed="rId4"/>
            <a:stretch>
              <a:fillRect/>
            </a:stretch>
          </a:blipFill>
        </p:spPr>
      </p:sp>
      <p:sp>
        <p:nvSpPr>
          <p:cNvPr id="6" name="TextBox 6"/>
          <p:cNvSpPr txBox="1"/>
          <p:nvPr/>
        </p:nvSpPr>
        <p:spPr>
          <a:xfrm>
            <a:off x="11960992" y="9229725"/>
            <a:ext cx="4637039"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"Labieši" 2023. gadā.</a:t>
            </a:r>
          </a:p>
          <a:p>
            <a:pPr algn="ctr">
              <a:lnSpc>
                <a:spcPts val="2520"/>
              </a:lnSpc>
            </a:pPr>
            <a:r>
              <a:rPr lang="en-US" sz="1800">
                <a:solidFill>
                  <a:srgbClr val="000000"/>
                </a:solidFill>
                <a:latin typeface="Open Sans"/>
                <a:ea typeface="Open Sans"/>
                <a:cs typeface="Open Sans"/>
                <a:sym typeface="Open Sans"/>
              </a:rPr>
              <a:t>Foto: Inita lejiņa.</a:t>
            </a:r>
          </a:p>
        </p:txBody>
      </p:sp>
      <p:sp>
        <p:nvSpPr>
          <p:cNvPr id="7" name="TextBox 7"/>
          <p:cNvSpPr txBox="1"/>
          <p:nvPr/>
        </p:nvSpPr>
        <p:spPr>
          <a:xfrm>
            <a:off x="302937" y="1524114"/>
            <a:ext cx="8692613" cy="7181215"/>
          </a:xfrm>
          <a:prstGeom prst="rect">
            <a:avLst/>
          </a:prstGeom>
        </p:spPr>
        <p:txBody>
          <a:bodyPr lIns="0" tIns="0" rIns="0" bIns="0" rtlCol="0" anchor="t">
            <a:spAutoFit/>
          </a:bodyPr>
          <a:lstStyle/>
          <a:p>
            <a:pPr algn="ctr">
              <a:lnSpc>
                <a:spcPts val="4759"/>
              </a:lnSpc>
            </a:pPr>
            <a:r>
              <a:rPr lang="en-US" sz="3399" b="1">
                <a:solidFill>
                  <a:srgbClr val="000000"/>
                </a:solidFill>
                <a:latin typeface="Open Sans Bold"/>
                <a:ea typeface="Open Sans Bold"/>
                <a:cs typeface="Open Sans Bold"/>
                <a:sym typeface="Open Sans Bold"/>
              </a:rPr>
              <a:t>No 2014.gada septembra bibliotēka  (aizņem 2 telpas) atrodas "Labiešos"(bibliotekāre Inita Lejiņa) -</a:t>
            </a:r>
            <a:r>
              <a:rPr lang="en-US" sz="3399">
                <a:solidFill>
                  <a:srgbClr val="000000"/>
                </a:solidFill>
                <a:latin typeface="Open Sans"/>
                <a:ea typeface="Open Sans"/>
                <a:cs typeface="Open Sans"/>
                <a:sym typeface="Open Sans"/>
              </a:rPr>
              <a:t> Gārsenes muižas kungu mājā jeb pilī - neogotikas piemineklī, kas celta 1856.- 1860. gadā pēc Vācijā noskatītas villas parauga. 11 paaudzēs tajā saimniekojuši baroni Budbergi. Vēlāk ēka pārbūvēta skolas vajadzībām un 75 gadus tajā atradās skola, kuru slēdza 2015. gadā. Šeit atrodas arī Tūrisma informācijas centrs, muzeja telpa, viesnīca.</a:t>
            </a:r>
          </a:p>
        </p:txBody>
      </p:sp>
      <p:sp>
        <p:nvSpPr>
          <p:cNvPr id="8" name="Freeform 8"/>
          <p:cNvSpPr/>
          <p:nvPr/>
        </p:nvSpPr>
        <p:spPr>
          <a:xfrm>
            <a:off x="9806732" y="5794545"/>
            <a:ext cx="1411419" cy="1523799"/>
          </a:xfrm>
          <a:custGeom>
            <a:avLst/>
            <a:gdLst/>
            <a:ahLst/>
            <a:cxnLst/>
            <a:rect l="l" t="t" r="r" b="b"/>
            <a:pathLst>
              <a:path w="1411419" h="1523799">
                <a:moveTo>
                  <a:pt x="0" y="0"/>
                </a:moveTo>
                <a:lnTo>
                  <a:pt x="1411419" y="0"/>
                </a:lnTo>
                <a:lnTo>
                  <a:pt x="1411419" y="1523799"/>
                </a:lnTo>
                <a:lnTo>
                  <a:pt x="0" y="1523799"/>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11276276" y="4526831"/>
            <a:ext cx="5983024" cy="5526818"/>
          </a:xfrm>
          <a:custGeom>
            <a:avLst/>
            <a:gdLst/>
            <a:ahLst/>
            <a:cxnLst/>
            <a:rect l="l" t="t" r="r" b="b"/>
            <a:pathLst>
              <a:path w="5983024" h="5526818">
                <a:moveTo>
                  <a:pt x="0" y="0"/>
                </a:moveTo>
                <a:lnTo>
                  <a:pt x="5983024" y="0"/>
                </a:lnTo>
                <a:lnTo>
                  <a:pt x="5983024" y="5526818"/>
                </a:lnTo>
                <a:lnTo>
                  <a:pt x="0" y="552681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1908009" y="2489351"/>
            <a:ext cx="14095661" cy="752476"/>
          </a:xfrm>
          <a:prstGeom prst="rect">
            <a:avLst/>
          </a:prstGeom>
        </p:spPr>
        <p:txBody>
          <a:bodyPr lIns="0" tIns="0" rIns="0" bIns="0" rtlCol="0" anchor="t">
            <a:spAutoFit/>
          </a:bodyPr>
          <a:lstStyle/>
          <a:p>
            <a:pPr algn="ctr">
              <a:lnSpc>
                <a:spcPts val="6299"/>
              </a:lnSpc>
            </a:pPr>
            <a:r>
              <a:rPr lang="en-US" sz="4499">
                <a:solidFill>
                  <a:srgbClr val="000000"/>
                </a:solidFill>
                <a:latin typeface="Open Sans"/>
                <a:ea typeface="Open Sans"/>
                <a:cs typeface="Open Sans"/>
                <a:sym typeface="Open Sans"/>
              </a:rPr>
              <a:t>Pēc 2. Pasaules kara </a:t>
            </a:r>
            <a:r>
              <a:rPr lang="en-US" sz="4499" b="1">
                <a:solidFill>
                  <a:srgbClr val="000000"/>
                </a:solidFill>
                <a:latin typeface="Open Sans Bold"/>
                <a:ea typeface="Open Sans Bold"/>
                <a:cs typeface="Open Sans Bold"/>
                <a:sym typeface="Open Sans Bold"/>
              </a:rPr>
              <a:t>Gārsenes bibliotēkā </a:t>
            </a:r>
            <a:r>
              <a:rPr lang="en-US" sz="4499">
                <a:solidFill>
                  <a:srgbClr val="000000"/>
                </a:solidFill>
                <a:latin typeface="Open Sans"/>
                <a:ea typeface="Open Sans"/>
                <a:cs typeface="Open Sans"/>
                <a:sym typeface="Open Sans"/>
              </a:rPr>
              <a:t>strādājuši:</a:t>
            </a:r>
          </a:p>
        </p:txBody>
      </p:sp>
      <p:sp>
        <p:nvSpPr>
          <p:cNvPr id="7" name="TextBox 7"/>
          <p:cNvSpPr txBox="1"/>
          <p:nvPr/>
        </p:nvSpPr>
        <p:spPr>
          <a:xfrm>
            <a:off x="593356" y="4024622"/>
            <a:ext cx="11550035" cy="4300183"/>
          </a:xfrm>
          <a:prstGeom prst="rect">
            <a:avLst/>
          </a:prstGeom>
        </p:spPr>
        <p:txBody>
          <a:bodyPr lIns="0" tIns="0" rIns="0" bIns="0" rtlCol="0" anchor="t">
            <a:spAutoFit/>
          </a:bodyPr>
          <a:lstStyle/>
          <a:p>
            <a:pPr algn="l">
              <a:lnSpc>
                <a:spcPts val="5694"/>
              </a:lnSpc>
            </a:pPr>
            <a:r>
              <a:rPr lang="en-US" sz="4067" b="1">
                <a:solidFill>
                  <a:srgbClr val="000000"/>
                </a:solidFill>
                <a:latin typeface="Open Sans Bold"/>
                <a:ea typeface="Open Sans Bold"/>
                <a:cs typeface="Open Sans Bold"/>
                <a:sym typeface="Open Sans Bold"/>
              </a:rPr>
              <a:t>Laima Vagale, Roberts Hauka, Skaidrīte Rimšāne, Velta Svoka,</a:t>
            </a:r>
          </a:p>
          <a:p>
            <a:pPr algn="l">
              <a:lnSpc>
                <a:spcPts val="5694"/>
              </a:lnSpc>
            </a:pPr>
            <a:r>
              <a:rPr lang="en-US" sz="4067" b="1">
                <a:solidFill>
                  <a:srgbClr val="000000"/>
                </a:solidFill>
                <a:latin typeface="Open Sans Bold"/>
                <a:ea typeface="Open Sans Bold"/>
                <a:cs typeface="Open Sans Bold"/>
                <a:sym typeface="Open Sans Bold"/>
              </a:rPr>
              <a:t> Vilma Dūda, Mirdza Rācene (dzim. Rusecka), Anita Krūmiņa, Lilija Rutkovska,</a:t>
            </a:r>
          </a:p>
          <a:p>
            <a:pPr algn="l">
              <a:lnSpc>
                <a:spcPts val="5694"/>
              </a:lnSpc>
            </a:pPr>
            <a:r>
              <a:rPr lang="en-US" sz="4067" b="1">
                <a:solidFill>
                  <a:srgbClr val="000000"/>
                </a:solidFill>
                <a:latin typeface="Open Sans Bold"/>
                <a:ea typeface="Open Sans Bold"/>
                <a:cs typeface="Open Sans Bold"/>
                <a:sym typeface="Open Sans Bold"/>
              </a:rPr>
              <a:t> Tija Vanaga (dzim. Kalniete), Andra Hauka, Inita Lejiņa.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9580237" y="2520157"/>
            <a:ext cx="7952744" cy="6738143"/>
          </a:xfrm>
          <a:custGeom>
            <a:avLst/>
            <a:gdLst/>
            <a:ahLst/>
            <a:cxnLst/>
            <a:rect l="l" t="t" r="r" b="b"/>
            <a:pathLst>
              <a:path w="7952744" h="6738143">
                <a:moveTo>
                  <a:pt x="0" y="0"/>
                </a:moveTo>
                <a:lnTo>
                  <a:pt x="7952744" y="0"/>
                </a:lnTo>
                <a:lnTo>
                  <a:pt x="7952744" y="6738143"/>
                </a:lnTo>
                <a:lnTo>
                  <a:pt x="0" y="673814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2404612" y="1903034"/>
            <a:ext cx="6739388" cy="6379209"/>
          </a:xfrm>
          <a:prstGeom prst="rect">
            <a:avLst/>
          </a:prstGeom>
        </p:spPr>
        <p:txBody>
          <a:bodyPr lIns="0" tIns="0" rIns="0" bIns="0" rtlCol="0" anchor="t">
            <a:spAutoFit/>
          </a:bodyPr>
          <a:lstStyle/>
          <a:p>
            <a:pPr algn="ctr">
              <a:lnSpc>
                <a:spcPts val="12740"/>
              </a:lnSpc>
            </a:pPr>
            <a:r>
              <a:rPr lang="en-US" sz="9100" b="1">
                <a:solidFill>
                  <a:srgbClr val="344F26"/>
                </a:solidFill>
                <a:latin typeface="Open Sans Bold"/>
                <a:ea typeface="Open Sans Bold"/>
                <a:cs typeface="Open Sans Bold"/>
                <a:sym typeface="Open Sans Bold"/>
              </a:rPr>
              <a:t>Fakti par bibliotēku preses izdevumos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13584800" y="3737145"/>
            <a:ext cx="3837051" cy="4114800"/>
          </a:xfrm>
          <a:custGeom>
            <a:avLst/>
            <a:gdLst/>
            <a:ahLst/>
            <a:cxnLst/>
            <a:rect l="l" t="t" r="r" b="b"/>
            <a:pathLst>
              <a:path w="3837051" h="4114800">
                <a:moveTo>
                  <a:pt x="0" y="0"/>
                </a:moveTo>
                <a:lnTo>
                  <a:pt x="3837051" y="0"/>
                </a:lnTo>
                <a:lnTo>
                  <a:pt x="3837051"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872233" y="129074"/>
            <a:ext cx="6244106" cy="9990753"/>
          </a:xfrm>
          <a:prstGeom prst="rect">
            <a:avLst/>
          </a:prstGeom>
        </p:spPr>
        <p:txBody>
          <a:bodyPr lIns="0" tIns="0" rIns="0" bIns="0" rtlCol="0" anchor="t">
            <a:spAutoFit/>
          </a:bodyPr>
          <a:lstStyle/>
          <a:p>
            <a:pPr algn="ctr">
              <a:lnSpc>
                <a:spcPts val="2678"/>
              </a:lnSpc>
            </a:pPr>
            <a:r>
              <a:rPr lang="en-US" sz="1913" b="1">
                <a:solidFill>
                  <a:srgbClr val="000000"/>
                </a:solidFill>
                <a:latin typeface="Open Sans Bold"/>
                <a:ea typeface="Open Sans Bold"/>
                <a:cs typeface="Open Sans Bold"/>
                <a:sym typeface="Open Sans Bold"/>
              </a:rPr>
              <a:t>Gārsenes</a:t>
            </a:r>
          </a:p>
          <a:p>
            <a:pPr algn="ctr">
              <a:lnSpc>
                <a:spcPts val="2678"/>
              </a:lnSpc>
            </a:pPr>
            <a:r>
              <a:rPr lang="en-US" sz="1913" b="1">
                <a:solidFill>
                  <a:srgbClr val="000000"/>
                </a:solidFill>
                <a:latin typeface="Open Sans Bold"/>
                <a:ea typeface="Open Sans Bold"/>
                <a:cs typeface="Open Sans Bold"/>
                <a:sym typeface="Open Sans Bold"/>
              </a:rPr>
              <a:t>Bajāru bibliotēka nodibinājās 1911.g.</a:t>
            </a:r>
          </a:p>
          <a:p>
            <a:pPr algn="ctr">
              <a:lnSpc>
                <a:spcPts val="2678"/>
              </a:lnSpc>
            </a:pPr>
            <a:r>
              <a:rPr lang="en-US" sz="1913">
                <a:solidFill>
                  <a:srgbClr val="000000"/>
                </a:solidFill>
                <a:latin typeface="Open Sans"/>
                <a:ea typeface="Open Sans"/>
                <a:cs typeface="Open Sans"/>
                <a:sym typeface="Open Sans"/>
              </a:rPr>
              <a:t>Dibinātāji bija: P. Purens, J. Purens, J.</a:t>
            </a:r>
          </a:p>
          <a:p>
            <a:pPr algn="ctr">
              <a:lnSpc>
                <a:spcPts val="2678"/>
              </a:lnSpc>
            </a:pPr>
            <a:r>
              <a:rPr lang="en-US" sz="1913">
                <a:solidFill>
                  <a:srgbClr val="000000"/>
                </a:solidFill>
                <a:latin typeface="Open Sans"/>
                <a:ea typeface="Open Sans"/>
                <a:cs typeface="Open Sans"/>
                <a:sym typeface="Open Sans"/>
              </a:rPr>
              <a:t>Kulitans, P.Kalniets, J. Ramans,Fr. Spole,</a:t>
            </a:r>
          </a:p>
          <a:p>
            <a:pPr algn="ctr">
              <a:lnSpc>
                <a:spcPts val="2678"/>
              </a:lnSpc>
            </a:pPr>
            <a:r>
              <a:rPr lang="en-US" sz="1913">
                <a:solidFill>
                  <a:srgbClr val="000000"/>
                </a:solidFill>
                <a:latin typeface="Open Sans"/>
                <a:ea typeface="Open Sans"/>
                <a:cs typeface="Open Sans"/>
                <a:sym typeface="Open Sans"/>
              </a:rPr>
              <a:t>J. Udris, Jānis un Jose Baltmaņi. Šīs 9</a:t>
            </a:r>
          </a:p>
          <a:p>
            <a:pPr algn="ctr">
              <a:lnSpc>
                <a:spcPts val="2678"/>
              </a:lnSpc>
            </a:pPr>
            <a:r>
              <a:rPr lang="en-US" sz="1913">
                <a:solidFill>
                  <a:srgbClr val="000000"/>
                </a:solidFill>
                <a:latin typeface="Open Sans"/>
                <a:ea typeface="Open Sans"/>
                <a:cs typeface="Open Sans"/>
                <a:sym typeface="Open Sans"/>
              </a:rPr>
              <a:t>personas apvienojās un kopīgi sanesa sa-</a:t>
            </a:r>
          </a:p>
          <a:p>
            <a:pPr algn="ctr">
              <a:lnSpc>
                <a:spcPts val="2678"/>
              </a:lnSpc>
            </a:pPr>
            <a:r>
              <a:rPr lang="en-US" sz="1913">
                <a:solidFill>
                  <a:srgbClr val="000000"/>
                </a:solidFill>
                <a:latin typeface="Open Sans"/>
                <a:ea typeface="Open Sans"/>
                <a:cs typeface="Open Sans"/>
                <a:sym typeface="Open Sans"/>
              </a:rPr>
              <a:t>vas grāmatas un katrs iemaksāja 50 kap.</a:t>
            </a:r>
          </a:p>
          <a:p>
            <a:pPr algn="ctr">
              <a:lnSpc>
                <a:spcPts val="2678"/>
              </a:lnSpc>
            </a:pPr>
            <a:r>
              <a:rPr lang="en-US" sz="1913">
                <a:solidFill>
                  <a:srgbClr val="000000"/>
                </a:solidFill>
                <a:latin typeface="Open Sans"/>
                <a:ea typeface="Open Sans"/>
                <a:cs typeface="Open Sans"/>
                <a:sym typeface="Open Sans"/>
              </a:rPr>
              <a:t>gadā, lai varētu nopirkt dažas jaunas grā-</a:t>
            </a:r>
          </a:p>
          <a:p>
            <a:pPr algn="ctr">
              <a:lnSpc>
                <a:spcPts val="2678"/>
              </a:lnSpc>
            </a:pPr>
            <a:r>
              <a:rPr lang="en-US" sz="1913">
                <a:solidFill>
                  <a:srgbClr val="000000"/>
                </a:solidFill>
                <a:latin typeface="Open Sans"/>
                <a:ea typeface="Open Sans"/>
                <a:cs typeface="Open Sans"/>
                <a:sym typeface="Open Sans"/>
              </a:rPr>
              <a:t>matas. Grāmatas glabājās pie viena biedra.</a:t>
            </a:r>
          </a:p>
          <a:p>
            <a:pPr algn="ctr">
              <a:lnSpc>
                <a:spcPts val="2678"/>
              </a:lnSpc>
            </a:pPr>
            <a:r>
              <a:rPr lang="en-US" sz="1913" b="1">
                <a:solidFill>
                  <a:srgbClr val="000000"/>
                </a:solidFill>
                <a:latin typeface="Open Sans Bold"/>
                <a:ea typeface="Open Sans Bold"/>
                <a:cs typeface="Open Sans Bold"/>
                <a:sym typeface="Open Sans Bold"/>
              </a:rPr>
              <a:t>1912. g</a:t>
            </a:r>
            <a:r>
              <a:rPr lang="en-US" sz="1913">
                <a:solidFill>
                  <a:srgbClr val="000000"/>
                </a:solidFill>
                <a:latin typeface="Open Sans"/>
                <a:ea typeface="Open Sans"/>
                <a:cs typeface="Open Sans"/>
                <a:sym typeface="Open Sans"/>
              </a:rPr>
              <a:t>. bij 11 biedru, grām. kopvērtība</a:t>
            </a:r>
          </a:p>
          <a:p>
            <a:pPr algn="ctr">
              <a:lnSpc>
                <a:spcPts val="2678"/>
              </a:lnSpc>
            </a:pPr>
            <a:r>
              <a:rPr lang="en-US" sz="1913">
                <a:solidFill>
                  <a:srgbClr val="000000"/>
                </a:solidFill>
                <a:latin typeface="Open Sans"/>
                <a:ea typeface="Open Sans"/>
                <a:cs typeface="Open Sans"/>
                <a:sym typeface="Open Sans"/>
              </a:rPr>
              <a:t>76 r. 55 k. </a:t>
            </a:r>
            <a:r>
              <a:rPr lang="en-US" sz="1913" b="1">
                <a:solidFill>
                  <a:srgbClr val="000000"/>
                </a:solidFill>
                <a:latin typeface="Open Sans Bold"/>
                <a:ea typeface="Open Sans Bold"/>
                <a:cs typeface="Open Sans Bold"/>
                <a:sym typeface="Open Sans Bold"/>
              </a:rPr>
              <a:t>1913. g</a:t>
            </a:r>
            <a:r>
              <a:rPr lang="en-US" sz="1913">
                <a:solidFill>
                  <a:srgbClr val="000000"/>
                </a:solidFill>
                <a:latin typeface="Open Sans"/>
                <a:ea typeface="Open Sans"/>
                <a:cs typeface="Open Sans"/>
                <a:sym typeface="Open Sans"/>
              </a:rPr>
              <a:t>. 12 b., gr. vērtība</a:t>
            </a:r>
          </a:p>
          <a:p>
            <a:pPr algn="ctr">
              <a:lnSpc>
                <a:spcPts val="2678"/>
              </a:lnSpc>
            </a:pPr>
            <a:r>
              <a:rPr lang="en-US" sz="1913">
                <a:solidFill>
                  <a:srgbClr val="000000"/>
                </a:solidFill>
                <a:latin typeface="Open Sans"/>
                <a:ea typeface="Open Sans"/>
                <a:cs typeface="Open Sans"/>
                <a:sym typeface="Open Sans"/>
              </a:rPr>
              <a:t>85 r. 87 k. </a:t>
            </a:r>
            <a:r>
              <a:rPr lang="en-US" sz="1913" b="1">
                <a:solidFill>
                  <a:srgbClr val="000000"/>
                </a:solidFill>
                <a:latin typeface="Open Sans Bold"/>
                <a:ea typeface="Open Sans Bold"/>
                <a:cs typeface="Open Sans Bold"/>
                <a:sym typeface="Open Sans Bold"/>
              </a:rPr>
              <a:t>1914. g.</a:t>
            </a:r>
            <a:r>
              <a:rPr lang="en-US" sz="1913">
                <a:solidFill>
                  <a:srgbClr val="000000"/>
                </a:solidFill>
                <a:latin typeface="Open Sans"/>
                <a:ea typeface="Open Sans"/>
                <a:cs typeface="Open Sans"/>
                <a:sym typeface="Open Sans"/>
              </a:rPr>
              <a:t> 10 b., gr. vērt. 86 r.</a:t>
            </a:r>
          </a:p>
          <a:p>
            <a:pPr algn="ctr">
              <a:lnSpc>
                <a:spcPts val="2678"/>
              </a:lnSpc>
            </a:pPr>
            <a:r>
              <a:rPr lang="en-US" sz="1913">
                <a:solidFill>
                  <a:srgbClr val="000000"/>
                </a:solidFill>
                <a:latin typeface="Open Sans"/>
                <a:ea typeface="Open Sans"/>
                <a:cs typeface="Open Sans"/>
                <a:sym typeface="Open Sans"/>
              </a:rPr>
              <a:t>67 kap. </a:t>
            </a:r>
            <a:r>
              <a:rPr lang="en-US" sz="1913" b="1">
                <a:solidFill>
                  <a:srgbClr val="000000"/>
                </a:solidFill>
                <a:latin typeface="Open Sans Bold"/>
                <a:ea typeface="Open Sans Bold"/>
                <a:cs typeface="Open Sans Bold"/>
                <a:sym typeface="Open Sans Bold"/>
              </a:rPr>
              <a:t>1915. g</a:t>
            </a:r>
            <a:r>
              <a:rPr lang="en-US" sz="1913">
                <a:solidFill>
                  <a:srgbClr val="000000"/>
                </a:solidFill>
                <a:latin typeface="Open Sans"/>
                <a:ea typeface="Open Sans"/>
                <a:cs typeface="Open Sans"/>
                <a:sym typeface="Open Sans"/>
              </a:rPr>
              <a:t>. 10 b., grāmatu vērtība</a:t>
            </a:r>
          </a:p>
          <a:p>
            <a:pPr algn="ctr">
              <a:lnSpc>
                <a:spcPts val="2678"/>
              </a:lnSpc>
            </a:pPr>
            <a:r>
              <a:rPr lang="en-US" sz="1913">
                <a:solidFill>
                  <a:srgbClr val="000000"/>
                </a:solidFill>
                <a:latin typeface="Open Sans"/>
                <a:ea typeface="Open Sans"/>
                <a:cs typeface="Open Sans"/>
                <a:sym typeface="Open Sans"/>
              </a:rPr>
              <a:t>pavairojās uz 91 rubli 37 kap. </a:t>
            </a:r>
            <a:r>
              <a:rPr lang="en-US" sz="1913" b="1">
                <a:solidFill>
                  <a:srgbClr val="000000"/>
                </a:solidFill>
                <a:latin typeface="Open Sans Bold"/>
                <a:ea typeface="Open Sans Bold"/>
                <a:cs typeface="Open Sans Bold"/>
                <a:sym typeface="Open Sans Bold"/>
              </a:rPr>
              <a:t>1916 g.</a:t>
            </a:r>
          </a:p>
          <a:p>
            <a:pPr algn="ctr">
              <a:lnSpc>
                <a:spcPts val="2678"/>
              </a:lnSpc>
            </a:pPr>
            <a:r>
              <a:rPr lang="en-US" sz="1913">
                <a:solidFill>
                  <a:srgbClr val="000000"/>
                </a:solidFill>
                <a:latin typeface="Open Sans"/>
                <a:ea typeface="Open Sans"/>
                <a:cs typeface="Open Sans"/>
                <a:sym typeface="Open Sans"/>
              </a:rPr>
              <a:t>33 b., gr. vērtība 108 rub. 95 kap. </a:t>
            </a:r>
            <a:r>
              <a:rPr lang="en-US" sz="1913" b="1">
                <a:solidFill>
                  <a:srgbClr val="000000"/>
                </a:solidFill>
                <a:latin typeface="Open Sans Bold"/>
                <a:ea typeface="Open Sans Bold"/>
                <a:cs typeface="Open Sans Bold"/>
                <a:sym typeface="Open Sans Bold"/>
              </a:rPr>
              <a:t>1917. g.</a:t>
            </a:r>
          </a:p>
          <a:p>
            <a:pPr algn="ctr">
              <a:lnSpc>
                <a:spcPts val="2678"/>
              </a:lnSpc>
            </a:pPr>
            <a:r>
              <a:rPr lang="en-US" sz="1913">
                <a:solidFill>
                  <a:srgbClr val="000000"/>
                </a:solidFill>
                <a:latin typeface="Open Sans"/>
                <a:ea typeface="Open Sans"/>
                <a:cs typeface="Open Sans"/>
                <a:sym typeface="Open Sans"/>
              </a:rPr>
              <a:t>56 b., gr. vērt. 112 r. 35 kap.</a:t>
            </a:r>
            <a:r>
              <a:rPr lang="en-US" sz="1913" b="1">
                <a:solidFill>
                  <a:srgbClr val="000000"/>
                </a:solidFill>
                <a:latin typeface="Open Sans Bold"/>
                <a:ea typeface="Open Sans Bold"/>
                <a:cs typeface="Open Sans Bold"/>
                <a:sym typeface="Open Sans Bold"/>
              </a:rPr>
              <a:t> 1918. g.</a:t>
            </a:r>
          </a:p>
          <a:p>
            <a:pPr algn="ctr">
              <a:lnSpc>
                <a:spcPts val="2678"/>
              </a:lnSpc>
            </a:pPr>
            <a:r>
              <a:rPr lang="en-US" sz="1913">
                <a:solidFill>
                  <a:srgbClr val="000000"/>
                </a:solidFill>
                <a:latin typeface="Open Sans"/>
                <a:ea typeface="Open Sans"/>
                <a:cs typeface="Open Sans"/>
                <a:sym typeface="Open Sans"/>
              </a:rPr>
              <a:t>76 b., gr. vērt. 164 r., 1917. g. no 56 b.,</a:t>
            </a:r>
          </a:p>
          <a:p>
            <a:pPr algn="ctr">
              <a:lnSpc>
                <a:spcPts val="2678"/>
              </a:lnSpc>
            </a:pPr>
            <a:r>
              <a:rPr lang="en-US" sz="1913">
                <a:solidFill>
                  <a:srgbClr val="000000"/>
                </a:solidFill>
                <a:latin typeface="Open Sans"/>
                <a:ea typeface="Open Sans"/>
                <a:cs typeface="Open Sans"/>
                <a:sym typeface="Open Sans"/>
              </a:rPr>
              <a:t>bija 28 vīrieši un 28 sievietes. Precējušās</a:t>
            </a:r>
          </a:p>
          <a:p>
            <a:pPr algn="ctr">
              <a:lnSpc>
                <a:spcPts val="2678"/>
              </a:lnSpc>
            </a:pPr>
            <a:r>
              <a:rPr lang="en-US" sz="1913">
                <a:solidFill>
                  <a:srgbClr val="000000"/>
                </a:solidFill>
                <a:latin typeface="Open Sans"/>
                <a:ea typeface="Open Sans"/>
                <a:cs typeface="Open Sans"/>
                <a:sym typeface="Open Sans"/>
              </a:rPr>
              <a:t>7 personas (4 vīr., 3 siev.), 21 jauneklis,</a:t>
            </a:r>
          </a:p>
          <a:p>
            <a:pPr algn="ctr">
              <a:lnSpc>
                <a:spcPts val="2678"/>
              </a:lnSpc>
            </a:pPr>
            <a:r>
              <a:rPr lang="en-US" sz="1913">
                <a:solidFill>
                  <a:srgbClr val="000000"/>
                </a:solidFill>
                <a:latin typeface="Open Sans"/>
                <a:ea typeface="Open Sans"/>
                <a:cs typeface="Open Sans"/>
                <a:sym typeface="Open Sans"/>
              </a:rPr>
              <a:t>22 jaunavas un 6 bērni. 1917. g. izlasītas</a:t>
            </a:r>
          </a:p>
          <a:p>
            <a:pPr algn="ctr">
              <a:lnSpc>
                <a:spcPts val="2678"/>
              </a:lnSpc>
            </a:pPr>
            <a:r>
              <a:rPr lang="en-US" sz="1913">
                <a:solidFill>
                  <a:srgbClr val="000000"/>
                </a:solidFill>
                <a:latin typeface="Open Sans"/>
                <a:ea typeface="Open Sans"/>
                <a:cs typeface="Open Sans"/>
                <a:sym typeface="Open Sans"/>
              </a:rPr>
              <a:t>1557 grāmatas, katrs lasītājs caurmērā iz-</a:t>
            </a:r>
          </a:p>
          <a:p>
            <a:pPr algn="ctr">
              <a:lnSpc>
                <a:spcPts val="2678"/>
              </a:lnSpc>
            </a:pPr>
            <a:r>
              <a:rPr lang="en-US" sz="1913">
                <a:solidFill>
                  <a:srgbClr val="000000"/>
                </a:solidFill>
                <a:latin typeface="Open Sans"/>
                <a:ea typeface="Open Sans"/>
                <a:cs typeface="Open Sans"/>
                <a:sym typeface="Open Sans"/>
              </a:rPr>
              <a:t>lasījis 28 grāmatas. Vislielākais skaits, ko</a:t>
            </a:r>
          </a:p>
          <a:p>
            <a:pPr algn="ctr">
              <a:lnSpc>
                <a:spcPts val="2678"/>
              </a:lnSpc>
            </a:pPr>
            <a:r>
              <a:rPr lang="en-US" sz="1913">
                <a:solidFill>
                  <a:srgbClr val="000000"/>
                </a:solidFill>
                <a:latin typeface="Open Sans"/>
                <a:ea typeface="Open Sans"/>
                <a:cs typeface="Open Sans"/>
                <a:sym typeface="Open Sans"/>
              </a:rPr>
              <a:t>1 persona izlasījuse 69 grāmatas. Visma-</a:t>
            </a:r>
          </a:p>
          <a:p>
            <a:pPr algn="ctr">
              <a:lnSpc>
                <a:spcPts val="2678"/>
              </a:lnSpc>
            </a:pPr>
            <a:r>
              <a:rPr lang="en-US" sz="1913">
                <a:solidFill>
                  <a:srgbClr val="000000"/>
                </a:solidFill>
                <a:latin typeface="Open Sans"/>
                <a:ea typeface="Open Sans"/>
                <a:cs typeface="Open Sans"/>
                <a:sym typeface="Open Sans"/>
              </a:rPr>
              <a:t>zākais skaits 3-grāmatas. 1918. g. bij 76</a:t>
            </a:r>
          </a:p>
          <a:p>
            <a:pPr algn="ctr">
              <a:lnSpc>
                <a:spcPts val="2678"/>
              </a:lnSpc>
            </a:pPr>
            <a:r>
              <a:rPr lang="en-US" sz="1913">
                <a:solidFill>
                  <a:srgbClr val="000000"/>
                </a:solidFill>
                <a:latin typeface="Open Sans"/>
                <a:ea typeface="Open Sans"/>
                <a:cs typeface="Open Sans"/>
                <a:sym typeface="Open Sans"/>
              </a:rPr>
              <a:t>biedri, kas kopā izlasījuši 1573 grāmatas.</a:t>
            </a:r>
          </a:p>
          <a:p>
            <a:pPr algn="ctr">
              <a:lnSpc>
                <a:spcPts val="2678"/>
              </a:lnSpc>
            </a:pPr>
            <a:r>
              <a:rPr lang="en-US" sz="1913">
                <a:solidFill>
                  <a:srgbClr val="000000"/>
                </a:solidFill>
                <a:latin typeface="Open Sans"/>
                <a:ea typeface="Open Sans"/>
                <a:cs typeface="Open Sans"/>
                <a:sym typeface="Open Sans"/>
              </a:rPr>
              <a:t>1918. g. bibliotekas grāmatu skaits pieau-</a:t>
            </a:r>
          </a:p>
          <a:p>
            <a:pPr algn="ctr">
              <a:lnSpc>
                <a:spcPts val="2678"/>
              </a:lnSpc>
            </a:pPr>
            <a:r>
              <a:rPr lang="en-US" sz="1913">
                <a:solidFill>
                  <a:srgbClr val="000000"/>
                </a:solidFill>
                <a:latin typeface="Open Sans"/>
                <a:ea typeface="Open Sans"/>
                <a:cs typeface="Open Sans"/>
                <a:sym typeface="Open Sans"/>
              </a:rPr>
              <a:t>dzis uz 303 grāmatām, pie kurām vēl pie-</a:t>
            </a:r>
          </a:p>
          <a:p>
            <a:pPr algn="ctr">
              <a:lnSpc>
                <a:spcPts val="2678"/>
              </a:lnSpc>
            </a:pPr>
            <a:r>
              <a:rPr lang="en-US" sz="1913">
                <a:solidFill>
                  <a:srgbClr val="000000"/>
                </a:solidFill>
                <a:latin typeface="Open Sans"/>
                <a:ea typeface="Open Sans"/>
                <a:cs typeface="Open Sans"/>
                <a:sym typeface="Open Sans"/>
              </a:rPr>
              <a:t>vienoja bij. Subates izgl. biedr. 236 grām.</a:t>
            </a:r>
          </a:p>
          <a:p>
            <a:pPr algn="ctr">
              <a:lnSpc>
                <a:spcPts val="2678"/>
              </a:lnSpc>
            </a:pPr>
            <a:endParaRPr lang="en-US" sz="1913">
              <a:solidFill>
                <a:srgbClr val="000000"/>
              </a:solidFill>
              <a:latin typeface="Open Sans"/>
              <a:ea typeface="Open Sans"/>
              <a:cs typeface="Open Sans"/>
              <a:sym typeface="Open Sans"/>
            </a:endParaRPr>
          </a:p>
          <a:p>
            <a:pPr algn="ctr">
              <a:lnSpc>
                <a:spcPts val="2678"/>
              </a:lnSpc>
            </a:pPr>
            <a:r>
              <a:rPr lang="en-US" sz="1913">
                <a:solidFill>
                  <a:srgbClr val="000000"/>
                </a:solidFill>
                <a:latin typeface="Open Sans"/>
                <a:ea typeface="Open Sans"/>
                <a:cs typeface="Open Sans"/>
                <a:sym typeface="Open Sans"/>
              </a:rPr>
              <a:t> </a:t>
            </a:r>
          </a:p>
        </p:txBody>
      </p:sp>
      <p:sp>
        <p:nvSpPr>
          <p:cNvPr id="7" name="TextBox 7"/>
          <p:cNvSpPr txBox="1"/>
          <p:nvPr/>
        </p:nvSpPr>
        <p:spPr>
          <a:xfrm>
            <a:off x="7131381" y="405896"/>
            <a:ext cx="5430738" cy="9657397"/>
          </a:xfrm>
          <a:prstGeom prst="rect">
            <a:avLst/>
          </a:prstGeom>
        </p:spPr>
        <p:txBody>
          <a:bodyPr lIns="0" tIns="0" rIns="0" bIns="0" rtlCol="0" anchor="t">
            <a:spAutoFit/>
          </a:bodyPr>
          <a:lstStyle/>
          <a:p>
            <a:pPr algn="ctr">
              <a:lnSpc>
                <a:spcPts val="2677"/>
              </a:lnSpc>
            </a:pPr>
            <a:r>
              <a:rPr lang="en-US" sz="1912">
                <a:solidFill>
                  <a:srgbClr val="000000"/>
                </a:solidFill>
                <a:latin typeface="Open Sans"/>
                <a:ea typeface="Open Sans"/>
                <a:cs typeface="Open Sans"/>
                <a:sym typeface="Open Sans"/>
              </a:rPr>
              <a:t>Par kara laiku bibliotekārs P. Purens no-</a:t>
            </a:r>
          </a:p>
          <a:p>
            <a:pPr algn="ctr">
              <a:lnSpc>
                <a:spcPts val="2677"/>
              </a:lnSpc>
            </a:pPr>
            <a:r>
              <a:rPr lang="en-US" sz="1912">
                <a:solidFill>
                  <a:srgbClr val="000000"/>
                </a:solidFill>
                <a:latin typeface="Open Sans"/>
                <a:ea typeface="Open Sans"/>
                <a:cs typeface="Open Sans"/>
                <a:sym typeface="Open Sans"/>
              </a:rPr>
              <a:t>darbojas arī ka lektors lielākos svētkos un</a:t>
            </a:r>
          </a:p>
          <a:p>
            <a:pPr algn="ctr">
              <a:lnSpc>
                <a:spcPts val="2677"/>
              </a:lnSpc>
            </a:pPr>
            <a:r>
              <a:rPr lang="en-US" sz="1912">
                <a:solidFill>
                  <a:srgbClr val="000000"/>
                </a:solidFill>
                <a:latin typeface="Open Sans"/>
                <a:ea typeface="Open Sans"/>
                <a:cs typeface="Open Sans"/>
                <a:sym typeface="Open Sans"/>
              </a:rPr>
              <a:t>sapulcēs. Viņš centās visus pievilkt līdzi</a:t>
            </a:r>
          </a:p>
          <a:p>
            <a:pPr algn="ctr">
              <a:lnSpc>
                <a:spcPts val="2677"/>
              </a:lnSpc>
            </a:pPr>
            <a:r>
              <a:rPr lang="en-US" sz="1912">
                <a:solidFill>
                  <a:srgbClr val="000000"/>
                </a:solidFill>
                <a:latin typeface="Open Sans"/>
                <a:ea typeface="Open Sans"/>
                <a:cs typeface="Open Sans"/>
                <a:sym typeface="Open Sans"/>
              </a:rPr>
              <a:t>darboties. Tamdēļ arī bibliotēkas biedru</a:t>
            </a:r>
          </a:p>
          <a:p>
            <a:pPr algn="ctr">
              <a:lnSpc>
                <a:spcPts val="2677"/>
              </a:lnSpc>
            </a:pPr>
            <a:r>
              <a:rPr lang="en-US" sz="1912">
                <a:solidFill>
                  <a:srgbClr val="000000"/>
                </a:solidFill>
                <a:latin typeface="Open Sans"/>
                <a:ea typeface="Open Sans"/>
                <a:cs typeface="Open Sans"/>
                <a:sym typeface="Open Sans"/>
              </a:rPr>
              <a:t>skaits tik ātri auga.</a:t>
            </a:r>
          </a:p>
          <a:p>
            <a:pPr algn="ctr">
              <a:lnSpc>
                <a:spcPts val="2677"/>
              </a:lnSpc>
            </a:pPr>
            <a:r>
              <a:rPr lang="en-US" sz="1912">
                <a:solidFill>
                  <a:srgbClr val="000000"/>
                </a:solidFill>
                <a:latin typeface="Open Sans"/>
                <a:ea typeface="Open Sans"/>
                <a:cs typeface="Open Sans"/>
                <a:sym typeface="Open Sans"/>
              </a:rPr>
              <a:t>Uz šo bibliotēku dažs nāca no 15</a:t>
            </a:r>
          </a:p>
          <a:p>
            <a:pPr algn="ctr">
              <a:lnSpc>
                <a:spcPts val="2677"/>
              </a:lnSpc>
            </a:pPr>
            <a:r>
              <a:rPr lang="en-US" sz="1912">
                <a:solidFill>
                  <a:srgbClr val="000000"/>
                </a:solidFill>
                <a:latin typeface="Open Sans"/>
                <a:ea typeface="Open Sans"/>
                <a:cs typeface="Open Sans"/>
                <a:sym typeface="Open Sans"/>
              </a:rPr>
              <a:t>verstu attāluma un ne tikai svētdienās, bet</a:t>
            </a:r>
          </a:p>
          <a:p>
            <a:pPr algn="ctr">
              <a:lnSpc>
                <a:spcPts val="2677"/>
              </a:lnSpc>
            </a:pPr>
            <a:r>
              <a:rPr lang="en-US" sz="1912">
                <a:solidFill>
                  <a:srgbClr val="000000"/>
                </a:solidFill>
                <a:latin typeface="Open Sans"/>
                <a:ea typeface="Open Sans"/>
                <a:cs typeface="Open Sans"/>
                <a:sym typeface="Open Sans"/>
              </a:rPr>
              <a:t>pat darbdienās. Visvairāk lasījuse jaunatne,</a:t>
            </a:r>
          </a:p>
          <a:p>
            <a:pPr algn="ctr">
              <a:lnSpc>
                <a:spcPts val="2677"/>
              </a:lnSpc>
            </a:pPr>
            <a:r>
              <a:rPr lang="en-US" sz="1912">
                <a:solidFill>
                  <a:srgbClr val="000000"/>
                </a:solidFill>
                <a:latin typeface="Open Sans"/>
                <a:ea typeface="Open Sans"/>
                <a:cs typeface="Open Sans"/>
                <a:sym typeface="Open Sans"/>
              </a:rPr>
              <a:t>īpaši jaunavas. Pirms kara un arī tagad</a:t>
            </a:r>
          </a:p>
          <a:p>
            <a:pPr algn="ctr">
              <a:lnSpc>
                <a:spcPts val="2677"/>
              </a:lnSpc>
            </a:pPr>
            <a:r>
              <a:rPr lang="en-US" sz="1912">
                <a:solidFill>
                  <a:srgbClr val="000000"/>
                </a:solidFill>
                <a:latin typeface="Open Sans"/>
                <a:ea typeface="Open Sans"/>
                <a:cs typeface="Open Sans"/>
                <a:sym typeface="Open Sans"/>
              </a:rPr>
              <a:t>jaunavas daudz mazāk lasa, nekā jaunekļi,</a:t>
            </a:r>
          </a:p>
          <a:p>
            <a:pPr algn="ctr">
              <a:lnSpc>
                <a:spcPts val="2677"/>
              </a:lnSpc>
            </a:pPr>
            <a:r>
              <a:rPr lang="en-US" sz="1912">
                <a:solidFill>
                  <a:srgbClr val="000000"/>
                </a:solidFill>
                <a:latin typeface="Open Sans"/>
                <a:ea typeface="Open Sans"/>
                <a:cs typeface="Open Sans"/>
                <a:sym typeface="Open Sans"/>
              </a:rPr>
              <a:t>bet kara laikā jaunavas bija lielākas grā-</a:t>
            </a:r>
          </a:p>
          <a:p>
            <a:pPr algn="ctr">
              <a:lnSpc>
                <a:spcPts val="2677"/>
              </a:lnSpc>
            </a:pPr>
            <a:r>
              <a:rPr lang="en-US" sz="1912">
                <a:solidFill>
                  <a:srgbClr val="000000"/>
                </a:solidFill>
                <a:latin typeface="Open Sans"/>
                <a:ea typeface="Open Sans"/>
                <a:cs typeface="Open Sans"/>
                <a:sym typeface="Open Sans"/>
              </a:rPr>
              <a:t>matu lasītājas. Še būtu jāpēta, kamdēļ tas</a:t>
            </a:r>
          </a:p>
          <a:p>
            <a:pPr algn="ctr">
              <a:lnSpc>
                <a:spcPts val="2677"/>
              </a:lnSpc>
            </a:pPr>
            <a:r>
              <a:rPr lang="en-US" sz="1912">
                <a:solidFill>
                  <a:srgbClr val="000000"/>
                </a:solidFill>
                <a:latin typeface="Open Sans"/>
                <a:ea typeface="Open Sans"/>
                <a:cs typeface="Open Sans"/>
                <a:sym typeface="Open Sans"/>
              </a:rPr>
              <a:t>tā? Tagad jaunatne visu brīvo laiku pa-</a:t>
            </a:r>
          </a:p>
          <a:p>
            <a:pPr algn="ctr">
              <a:lnSpc>
                <a:spcPts val="2677"/>
              </a:lnSpc>
            </a:pPr>
            <a:r>
              <a:rPr lang="en-US" sz="1912">
                <a:solidFill>
                  <a:srgbClr val="000000"/>
                </a:solidFill>
                <a:latin typeface="Open Sans"/>
                <a:ea typeface="Open Sans"/>
                <a:cs typeface="Open Sans"/>
                <a:sym typeface="Open Sans"/>
              </a:rPr>
              <a:t>vada pa izrīkojumiem. Ceļas jautājums,</a:t>
            </a:r>
          </a:p>
          <a:p>
            <a:pPr algn="ctr">
              <a:lnSpc>
                <a:spcPts val="2677"/>
              </a:lnSpc>
            </a:pPr>
            <a:r>
              <a:rPr lang="en-US" sz="1912">
                <a:solidFill>
                  <a:srgbClr val="000000"/>
                </a:solidFill>
                <a:latin typeface="Open Sans"/>
                <a:ea typeface="Open Sans"/>
                <a:cs typeface="Open Sans"/>
                <a:sym typeface="Open Sans"/>
              </a:rPr>
              <a:t>kas jaunatnei vairāk svētības atnes, </a:t>
            </a:r>
          </a:p>
          <a:p>
            <a:pPr algn="ctr">
              <a:lnSpc>
                <a:spcPts val="2677"/>
              </a:lnSpc>
            </a:pPr>
            <a:r>
              <a:rPr lang="en-US" sz="1912">
                <a:solidFill>
                  <a:srgbClr val="000000"/>
                </a:solidFill>
                <a:latin typeface="Open Sans"/>
                <a:ea typeface="Open Sans"/>
                <a:cs typeface="Open Sans"/>
                <a:sym typeface="Open Sans"/>
              </a:rPr>
              <a:t>izrīkojumi vai literatūra?</a:t>
            </a:r>
          </a:p>
          <a:p>
            <a:pPr algn="ctr">
              <a:lnSpc>
                <a:spcPts val="2677"/>
              </a:lnSpc>
            </a:pPr>
            <a:r>
              <a:rPr lang="en-US" sz="1912">
                <a:solidFill>
                  <a:srgbClr val="000000"/>
                </a:solidFill>
                <a:latin typeface="Open Sans"/>
                <a:ea typeface="Open Sans"/>
                <a:cs typeface="Open Sans"/>
                <a:sym typeface="Open Sans"/>
              </a:rPr>
              <a:t>Caur literatūru jaunatnes gars tiek</a:t>
            </a:r>
          </a:p>
          <a:p>
            <a:pPr algn="ctr">
              <a:lnSpc>
                <a:spcPts val="2677"/>
              </a:lnSpc>
            </a:pPr>
            <a:r>
              <a:rPr lang="en-US" sz="1912">
                <a:solidFill>
                  <a:srgbClr val="000000"/>
                </a:solidFill>
                <a:latin typeface="Open Sans"/>
                <a:ea typeface="Open Sans"/>
                <a:cs typeface="Open Sans"/>
                <a:sym typeface="Open Sans"/>
              </a:rPr>
              <a:t>izdaiļots, bet caur tagadējiem lauku izrī-</a:t>
            </a:r>
          </a:p>
          <a:p>
            <a:pPr algn="ctr">
              <a:lnSpc>
                <a:spcPts val="2677"/>
              </a:lnSpc>
            </a:pPr>
            <a:r>
              <a:rPr lang="en-US" sz="1912">
                <a:solidFill>
                  <a:srgbClr val="000000"/>
                </a:solidFill>
                <a:latin typeface="Open Sans"/>
                <a:ea typeface="Open Sans"/>
                <a:cs typeface="Open Sans"/>
                <a:sym typeface="Open Sans"/>
              </a:rPr>
              <a:t>kojumiem, kuri savienoti ar putekļaino</a:t>
            </a:r>
          </a:p>
          <a:p>
            <a:pPr algn="ctr">
              <a:lnSpc>
                <a:spcPts val="2677"/>
              </a:lnSpc>
            </a:pPr>
            <a:r>
              <a:rPr lang="en-US" sz="1912">
                <a:solidFill>
                  <a:srgbClr val="000000"/>
                </a:solidFill>
                <a:latin typeface="Open Sans"/>
                <a:ea typeface="Open Sans"/>
                <a:cs typeface="Open Sans"/>
                <a:sym typeface="Open Sans"/>
              </a:rPr>
              <a:t>deju, jaunatnes gars tiek notrulināts, izrī-</a:t>
            </a:r>
          </a:p>
          <a:p>
            <a:pPr algn="ctr">
              <a:lnSpc>
                <a:spcPts val="2677"/>
              </a:lnSpc>
            </a:pPr>
            <a:r>
              <a:rPr lang="en-US" sz="1912">
                <a:solidFill>
                  <a:srgbClr val="000000"/>
                </a:solidFill>
                <a:latin typeface="Open Sans"/>
                <a:ea typeface="Open Sans"/>
                <a:cs typeface="Open Sans"/>
                <a:sym typeface="Open Sans"/>
              </a:rPr>
              <a:t>kojumos, kas velkas 12 stundas no vietas,</a:t>
            </a:r>
          </a:p>
          <a:p>
            <a:pPr algn="ctr">
              <a:lnSpc>
                <a:spcPts val="2677"/>
              </a:lnSpc>
            </a:pPr>
            <a:r>
              <a:rPr lang="en-US" sz="1912">
                <a:solidFill>
                  <a:srgbClr val="000000"/>
                </a:solidFill>
                <a:latin typeface="Open Sans"/>
                <a:ea typeface="Open Sans"/>
                <a:cs typeface="Open Sans"/>
                <a:sym typeface="Open Sans"/>
              </a:rPr>
              <a:t>ne tikai gars, bet ari jaunatnes veselība</a:t>
            </a:r>
          </a:p>
          <a:p>
            <a:pPr algn="ctr">
              <a:lnSpc>
                <a:spcPts val="2677"/>
              </a:lnSpc>
            </a:pPr>
            <a:r>
              <a:rPr lang="en-US" sz="1912">
                <a:solidFill>
                  <a:srgbClr val="000000"/>
                </a:solidFill>
                <a:latin typeface="Open Sans"/>
                <a:ea typeface="Open Sans"/>
                <a:cs typeface="Open Sans"/>
                <a:sym typeface="Open Sans"/>
              </a:rPr>
              <a:t>tiek sabojāta. Ak, jaunība, celies augšā,</a:t>
            </a:r>
          </a:p>
          <a:p>
            <a:pPr algn="ctr">
              <a:lnSpc>
                <a:spcPts val="2677"/>
              </a:lnSpc>
            </a:pPr>
            <a:r>
              <a:rPr lang="en-US" sz="1912">
                <a:solidFill>
                  <a:srgbClr val="000000"/>
                </a:solidFill>
                <a:latin typeface="Open Sans"/>
                <a:ea typeface="Open Sans"/>
                <a:cs typeface="Open Sans"/>
                <a:sym typeface="Open Sans"/>
              </a:rPr>
              <a:t>nokrati tumsības važas un steidzies pie</a:t>
            </a:r>
          </a:p>
          <a:p>
            <a:pPr algn="ctr">
              <a:lnSpc>
                <a:spcPts val="2677"/>
              </a:lnSpc>
            </a:pPr>
            <a:r>
              <a:rPr lang="en-US" sz="1912">
                <a:solidFill>
                  <a:srgbClr val="000000"/>
                </a:solidFill>
                <a:latin typeface="Open Sans"/>
                <a:ea typeface="Open Sans"/>
                <a:cs typeface="Open Sans"/>
                <a:sym typeface="Open Sans"/>
              </a:rPr>
              <a:t>dzidrajiem gaismas avotiem. Vecuma die-</a:t>
            </a:r>
          </a:p>
          <a:p>
            <a:pPr algn="ctr">
              <a:lnSpc>
                <a:spcPts val="2677"/>
              </a:lnSpc>
            </a:pPr>
            <a:r>
              <a:rPr lang="en-US" sz="1912">
                <a:solidFill>
                  <a:srgbClr val="000000"/>
                </a:solidFill>
                <a:latin typeface="Open Sans"/>
                <a:ea typeface="Open Sans"/>
                <a:cs typeface="Open Sans"/>
                <a:sym typeface="Open Sans"/>
              </a:rPr>
              <a:t>nās daudzi nožēlo savu jaunību, bet tad</a:t>
            </a:r>
          </a:p>
          <a:p>
            <a:pPr algn="ctr">
              <a:lnSpc>
                <a:spcPts val="2677"/>
              </a:lnSpc>
            </a:pPr>
            <a:r>
              <a:rPr lang="en-US" sz="1912">
                <a:solidFill>
                  <a:srgbClr val="000000"/>
                </a:solidFill>
                <a:latin typeface="Open Sans"/>
                <a:ea typeface="Open Sans"/>
                <a:cs typeface="Open Sans"/>
                <a:sym typeface="Open Sans"/>
              </a:rPr>
              <a:t>ir par vēlu.</a:t>
            </a:r>
          </a:p>
          <a:p>
            <a:pPr algn="ctr">
              <a:lnSpc>
                <a:spcPts val="2677"/>
              </a:lnSpc>
            </a:pPr>
            <a:endParaRPr lang="en-US" sz="1912">
              <a:solidFill>
                <a:srgbClr val="000000"/>
              </a:solidFill>
              <a:latin typeface="Open Sans"/>
              <a:ea typeface="Open Sans"/>
              <a:cs typeface="Open Sans"/>
              <a:sym typeface="Open Sans"/>
            </a:endParaRPr>
          </a:p>
          <a:p>
            <a:pPr algn="ctr">
              <a:lnSpc>
                <a:spcPts val="2677"/>
              </a:lnSpc>
            </a:pPr>
            <a:r>
              <a:rPr lang="en-US" sz="1912">
                <a:solidFill>
                  <a:srgbClr val="000000"/>
                </a:solidFill>
                <a:latin typeface="Open Sans"/>
                <a:ea typeface="Open Sans"/>
                <a:cs typeface="Open Sans"/>
                <a:sym typeface="Open Sans"/>
              </a:rPr>
              <a:t>Jaunatnes Dzīve Skolā un Sētā, Nr.5 (03.02.1924)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1643208" y="2461722"/>
            <a:ext cx="12215886" cy="4180840"/>
          </a:xfrm>
          <a:prstGeom prst="rect">
            <a:avLst/>
          </a:prstGeom>
        </p:spPr>
        <p:txBody>
          <a:bodyPr lIns="0" tIns="0" rIns="0" bIns="0" rtlCol="0" anchor="t">
            <a:spAutoFit/>
          </a:bodyPr>
          <a:lstStyle/>
          <a:p>
            <a:pPr algn="ctr">
              <a:lnSpc>
                <a:spcPts val="4759"/>
              </a:lnSpc>
            </a:pPr>
            <a:endParaRPr/>
          </a:p>
          <a:p>
            <a:pPr algn="ctr">
              <a:lnSpc>
                <a:spcPts val="4759"/>
              </a:lnSpc>
              <a:spcBef>
                <a:spcPct val="0"/>
              </a:spcBef>
            </a:pPr>
            <a:endParaRPr/>
          </a:p>
          <a:p>
            <a:pPr algn="ctr">
              <a:lnSpc>
                <a:spcPts val="4759"/>
              </a:lnSpc>
              <a:spcBef>
                <a:spcPct val="0"/>
              </a:spcBef>
            </a:pPr>
            <a:r>
              <a:rPr lang="en-US" sz="3399">
                <a:solidFill>
                  <a:srgbClr val="000000"/>
                </a:solidFill>
                <a:latin typeface="Open Sans"/>
                <a:ea typeface="Open Sans"/>
                <a:cs typeface="Open Sans"/>
                <a:sym typeface="Open Sans"/>
              </a:rPr>
              <a:t>Kooperātors J. Kulitāns Gārsenes pag. pamatskolai (dāvināja) </a:t>
            </a:r>
          </a:p>
          <a:p>
            <a:pPr algn="ctr">
              <a:lnSpc>
                <a:spcPts val="4759"/>
              </a:lnSpc>
              <a:spcBef>
                <a:spcPct val="0"/>
              </a:spcBef>
            </a:pPr>
            <a:r>
              <a:rPr lang="en-US" sz="3399">
                <a:solidFill>
                  <a:srgbClr val="000000"/>
                </a:solidFill>
                <a:latin typeface="Open Sans"/>
                <a:ea typeface="Open Sans"/>
                <a:cs typeface="Open Sans"/>
                <a:sym typeface="Open Sans"/>
              </a:rPr>
              <a:t>10 grāmatas, bet </a:t>
            </a:r>
            <a:r>
              <a:rPr lang="en-US" sz="3399" b="1">
                <a:solidFill>
                  <a:srgbClr val="000000"/>
                </a:solidFill>
                <a:latin typeface="Open Sans Bold"/>
                <a:ea typeface="Open Sans Bold"/>
                <a:cs typeface="Open Sans Bold"/>
                <a:sym typeface="Open Sans Bold"/>
              </a:rPr>
              <a:t>Gārsenes kultūras biedrības</a:t>
            </a:r>
          </a:p>
          <a:p>
            <a:pPr algn="ctr">
              <a:lnSpc>
                <a:spcPts val="4759"/>
              </a:lnSpc>
              <a:spcBef>
                <a:spcPct val="0"/>
              </a:spcBef>
            </a:pPr>
            <a:r>
              <a:rPr lang="en-US" sz="3399" b="1">
                <a:solidFill>
                  <a:srgbClr val="000000"/>
                </a:solidFill>
                <a:latin typeface="Open Sans Bold"/>
                <a:ea typeface="Open Sans Bold"/>
                <a:cs typeface="Open Sans Bold"/>
                <a:sym typeface="Open Sans Bold"/>
              </a:rPr>
              <a:t>bibliotēkai -</a:t>
            </a:r>
            <a:r>
              <a:rPr lang="en-US" sz="3399">
                <a:solidFill>
                  <a:srgbClr val="000000"/>
                </a:solidFill>
                <a:latin typeface="Open Sans"/>
                <a:ea typeface="Open Sans"/>
                <a:cs typeface="Open Sans"/>
                <a:sym typeface="Open Sans"/>
              </a:rPr>
              <a:t> 35 grāmatas.</a:t>
            </a:r>
          </a:p>
          <a:p>
            <a:pPr algn="ctr">
              <a:lnSpc>
                <a:spcPts val="4759"/>
              </a:lnSpc>
              <a:spcBef>
                <a:spcPct val="0"/>
              </a:spcBef>
            </a:pPr>
            <a:endParaRPr lang="en-US" sz="3399">
              <a:solidFill>
                <a:srgbClr val="000000"/>
              </a:solidFill>
              <a:latin typeface="Open Sans"/>
              <a:ea typeface="Open Sans"/>
              <a:cs typeface="Open Sans"/>
              <a:sym typeface="Open Sans"/>
            </a:endParaRPr>
          </a:p>
          <a:p>
            <a:pPr algn="ctr">
              <a:lnSpc>
                <a:spcPts val="4759"/>
              </a:lnSpc>
              <a:spcBef>
                <a:spcPct val="0"/>
              </a:spcBef>
            </a:pPr>
            <a:r>
              <a:rPr lang="en-US" sz="3399">
                <a:solidFill>
                  <a:srgbClr val="000000"/>
                </a:solidFill>
                <a:latin typeface="Open Sans"/>
                <a:ea typeface="Open Sans"/>
                <a:cs typeface="Open Sans"/>
                <a:sym typeface="Open Sans"/>
              </a:rPr>
              <a:t>Rīts,Nr.72(13.03.1935)</a:t>
            </a:r>
          </a:p>
        </p:txBody>
      </p:sp>
      <p:sp>
        <p:nvSpPr>
          <p:cNvPr id="6" name="Freeform 6"/>
          <p:cNvSpPr/>
          <p:nvPr/>
        </p:nvSpPr>
        <p:spPr>
          <a:xfrm>
            <a:off x="12479030" y="3227569"/>
            <a:ext cx="5808970" cy="6229458"/>
          </a:xfrm>
          <a:custGeom>
            <a:avLst/>
            <a:gdLst/>
            <a:ahLst/>
            <a:cxnLst/>
            <a:rect l="l" t="t" r="r" b="b"/>
            <a:pathLst>
              <a:path w="5808970" h="6229458">
                <a:moveTo>
                  <a:pt x="0" y="0"/>
                </a:moveTo>
                <a:lnTo>
                  <a:pt x="5808970" y="0"/>
                </a:lnTo>
                <a:lnTo>
                  <a:pt x="5808970" y="6229458"/>
                </a:lnTo>
                <a:lnTo>
                  <a:pt x="0" y="6229458"/>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1028700" y="1599257"/>
            <a:ext cx="10388445" cy="8171815"/>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Jaundibinātā Kultūras biedrība, uzsākdama darbību, pārņēma savā gādībā arī sen pastāvošos</a:t>
            </a:r>
          </a:p>
          <a:p>
            <a:pPr algn="ctr">
              <a:lnSpc>
                <a:spcPts val="4759"/>
              </a:lnSpc>
            </a:pPr>
            <a:r>
              <a:rPr lang="en-US" sz="3399">
                <a:solidFill>
                  <a:srgbClr val="000000"/>
                </a:solidFill>
                <a:latin typeface="Open Sans"/>
                <a:ea typeface="Open Sans"/>
                <a:cs typeface="Open Sans"/>
                <a:sym typeface="Open Sans"/>
              </a:rPr>
              <a:t> kulturālos pasākumus, kā </a:t>
            </a:r>
            <a:r>
              <a:rPr lang="en-US" sz="3399" b="1">
                <a:solidFill>
                  <a:srgbClr val="000000"/>
                </a:solidFill>
                <a:latin typeface="Open Sans Bold"/>
                <a:ea typeface="Open Sans Bold"/>
                <a:cs typeface="Open Sans Bold"/>
                <a:sym typeface="Open Sans Bold"/>
              </a:rPr>
              <a:t>bibliotēku</a:t>
            </a:r>
            <a:r>
              <a:rPr lang="en-US" sz="3399">
                <a:solidFill>
                  <a:srgbClr val="000000"/>
                </a:solidFill>
                <a:latin typeface="Open Sans"/>
                <a:ea typeface="Open Sans"/>
                <a:cs typeface="Open Sans"/>
                <a:sym typeface="Open Sans"/>
              </a:rPr>
              <a:t>, dziedātāju kori, tautas nama celšanas lietas un citas. </a:t>
            </a:r>
          </a:p>
          <a:p>
            <a:pPr algn="ctr">
              <a:lnSpc>
                <a:spcPts val="4759"/>
              </a:lnSpc>
            </a:pPr>
            <a:r>
              <a:rPr lang="en-US" sz="3399" b="1">
                <a:solidFill>
                  <a:srgbClr val="000000"/>
                </a:solidFill>
                <a:latin typeface="Open Sans Bold"/>
                <a:ea typeface="Open Sans Bold"/>
                <a:cs typeface="Open Sans Bold"/>
                <a:sym typeface="Open Sans Bold"/>
              </a:rPr>
              <a:t>Bibliotēkā</a:t>
            </a:r>
          </a:p>
          <a:p>
            <a:pPr algn="ctr">
              <a:lnSpc>
                <a:spcPts val="4759"/>
              </a:lnSpc>
            </a:pPr>
            <a:r>
              <a:rPr lang="en-US" sz="3399" b="1">
                <a:solidFill>
                  <a:srgbClr val="000000"/>
                </a:solidFill>
                <a:latin typeface="Open Sans Bold"/>
                <a:ea typeface="Open Sans Bold"/>
                <a:cs typeface="Open Sans Bold"/>
                <a:sym typeface="Open Sans Bold"/>
              </a:rPr>
              <a:t> tagad pāri par 1500 sējumu un tā ir plašākā no lauku bibliotēkām apriņķī. Pēdējos gados bibliotēka</a:t>
            </a:r>
          </a:p>
          <a:p>
            <a:pPr algn="ctr">
              <a:lnSpc>
                <a:spcPts val="4759"/>
              </a:lnSpc>
            </a:pPr>
            <a:r>
              <a:rPr lang="en-US" sz="3399" b="1">
                <a:solidFill>
                  <a:srgbClr val="000000"/>
                </a:solidFill>
                <a:latin typeface="Open Sans Bold"/>
                <a:ea typeface="Open Sans Bold"/>
                <a:cs typeface="Open Sans Bold"/>
                <a:sym typeface="Open Sans Bold"/>
              </a:rPr>
              <a:t> papildināta ar daudziem vērtīgiem izdevumiem.</a:t>
            </a:r>
          </a:p>
          <a:p>
            <a:pPr algn="ctr">
              <a:lnSpc>
                <a:spcPts val="4759"/>
              </a:lnSpc>
            </a:pPr>
            <a:endParaRPr lang="en-US" sz="3399" b="1">
              <a:solidFill>
                <a:srgbClr val="000000"/>
              </a:solidFill>
              <a:latin typeface="Open Sans Bold"/>
              <a:ea typeface="Open Sans Bold"/>
              <a:cs typeface="Open Sans Bold"/>
              <a:sym typeface="Open Sans Bold"/>
            </a:endParaRPr>
          </a:p>
          <a:p>
            <a:pPr algn="ctr">
              <a:lnSpc>
                <a:spcPts val="3080"/>
              </a:lnSpc>
            </a:pPr>
            <a:r>
              <a:rPr lang="en-US" sz="2200">
                <a:solidFill>
                  <a:srgbClr val="000000"/>
                </a:solidFill>
                <a:latin typeface="Open Sans"/>
                <a:ea typeface="Open Sans"/>
                <a:cs typeface="Open Sans"/>
                <a:sym typeface="Open Sans"/>
              </a:rPr>
              <a:t>Brīvā zeme, Nr.40 (19.02. 1937)</a:t>
            </a:r>
          </a:p>
          <a:p>
            <a:pPr algn="ctr">
              <a:lnSpc>
                <a:spcPts val="4759"/>
              </a:lnSpc>
            </a:pPr>
            <a:endParaRPr lang="en-US" sz="2200">
              <a:solidFill>
                <a:srgbClr val="000000"/>
              </a:solidFill>
              <a:latin typeface="Open Sans"/>
              <a:ea typeface="Open Sans"/>
              <a:cs typeface="Open Sans"/>
              <a:sym typeface="Open Sans"/>
            </a:endParaRPr>
          </a:p>
          <a:p>
            <a:pPr algn="ctr">
              <a:lnSpc>
                <a:spcPts val="4759"/>
              </a:lnSpc>
            </a:pPr>
            <a:endParaRPr lang="en-US" sz="2200">
              <a:solidFill>
                <a:srgbClr val="000000"/>
              </a:solidFill>
              <a:latin typeface="Open Sans"/>
              <a:ea typeface="Open Sans"/>
              <a:cs typeface="Open Sans"/>
              <a:sym typeface="Open Sans"/>
            </a:endParaRPr>
          </a:p>
        </p:txBody>
      </p:sp>
      <p:sp>
        <p:nvSpPr>
          <p:cNvPr id="6" name="Freeform 6"/>
          <p:cNvSpPr/>
          <p:nvPr/>
        </p:nvSpPr>
        <p:spPr>
          <a:xfrm>
            <a:off x="11490843" y="3797049"/>
            <a:ext cx="5768457" cy="6186013"/>
          </a:xfrm>
          <a:custGeom>
            <a:avLst/>
            <a:gdLst/>
            <a:ahLst/>
            <a:cxnLst/>
            <a:rect l="l" t="t" r="r" b="b"/>
            <a:pathLst>
              <a:path w="5768457" h="6186013">
                <a:moveTo>
                  <a:pt x="0" y="0"/>
                </a:moveTo>
                <a:lnTo>
                  <a:pt x="5768457" y="0"/>
                </a:lnTo>
                <a:lnTo>
                  <a:pt x="5768457" y="6186013"/>
                </a:lnTo>
                <a:lnTo>
                  <a:pt x="0" y="6186013"/>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7763929" y="1892545"/>
            <a:ext cx="8913142" cy="5095240"/>
          </a:xfrm>
          <a:prstGeom prst="rect">
            <a:avLst/>
          </a:prstGeom>
        </p:spPr>
        <p:txBody>
          <a:bodyPr lIns="0" tIns="0" rIns="0" bIns="0" rtlCol="0" anchor="t">
            <a:spAutoFit/>
          </a:bodyPr>
          <a:lstStyle/>
          <a:p>
            <a:pPr algn="l">
              <a:lnSpc>
                <a:spcPts val="4340"/>
              </a:lnSpc>
            </a:pPr>
            <a:r>
              <a:rPr lang="en-US" sz="3100">
                <a:solidFill>
                  <a:srgbClr val="000000"/>
                </a:solidFill>
                <a:latin typeface="Open Sans"/>
                <a:ea typeface="Open Sans"/>
                <a:cs typeface="Open Sans"/>
                <a:sym typeface="Open Sans"/>
              </a:rPr>
              <a:t>               Gārsenieši čakli lasītāji.</a:t>
            </a:r>
          </a:p>
          <a:p>
            <a:pPr algn="l">
              <a:lnSpc>
                <a:spcPts val="4759"/>
              </a:lnSpc>
            </a:pPr>
            <a:endParaRPr lang="en-US" sz="3100">
              <a:solidFill>
                <a:srgbClr val="000000"/>
              </a:solidFill>
              <a:latin typeface="Open Sans"/>
              <a:ea typeface="Open Sans"/>
              <a:cs typeface="Open Sans"/>
              <a:sym typeface="Open Sans"/>
            </a:endParaRPr>
          </a:p>
          <a:p>
            <a:pPr algn="l">
              <a:lnSpc>
                <a:spcPts val="3920"/>
              </a:lnSpc>
            </a:pPr>
            <a:r>
              <a:rPr lang="en-US" sz="2800">
                <a:solidFill>
                  <a:srgbClr val="000000"/>
                </a:solidFill>
                <a:latin typeface="Open Sans"/>
                <a:ea typeface="Open Sans"/>
                <a:cs typeface="Open Sans"/>
                <a:sym typeface="Open Sans"/>
              </a:rPr>
              <a:t>Gārsenes lauksaimniecības b-bas</a:t>
            </a:r>
          </a:p>
          <a:p>
            <a:pPr algn="l">
              <a:lnSpc>
                <a:spcPts val="3920"/>
              </a:lnSpc>
            </a:pPr>
            <a:r>
              <a:rPr lang="en-US" sz="2800" b="1">
                <a:solidFill>
                  <a:srgbClr val="000000"/>
                </a:solidFill>
                <a:latin typeface="Open Sans Bold"/>
                <a:ea typeface="Open Sans Bold"/>
                <a:cs typeface="Open Sans Bold"/>
                <a:sym typeface="Open Sans Bold"/>
              </a:rPr>
              <a:t>bibliotēku</a:t>
            </a:r>
            <a:r>
              <a:rPr lang="en-US" sz="2800">
                <a:solidFill>
                  <a:srgbClr val="000000"/>
                </a:solidFill>
                <a:latin typeface="Open Sans"/>
                <a:ea typeface="Open Sans"/>
                <a:cs typeface="Open Sans"/>
                <a:sym typeface="Open Sans"/>
              </a:rPr>
              <a:t>, kurā ap 1500 sējumu, boļ-</a:t>
            </a:r>
          </a:p>
          <a:p>
            <a:pPr algn="l">
              <a:lnSpc>
                <a:spcPts val="3920"/>
              </a:lnSpc>
            </a:pPr>
            <a:r>
              <a:rPr lang="en-US" sz="2800">
                <a:solidFill>
                  <a:srgbClr val="000000"/>
                </a:solidFill>
                <a:latin typeface="Open Sans"/>
                <a:ea typeface="Open Sans"/>
                <a:cs typeface="Open Sans"/>
                <a:sym typeface="Open Sans"/>
              </a:rPr>
              <a:t>ševiku laikā izdevās pasargāt. Tagad</a:t>
            </a:r>
          </a:p>
          <a:p>
            <a:pPr algn="l">
              <a:lnSpc>
                <a:spcPts val="3920"/>
              </a:lnSpc>
            </a:pPr>
            <a:r>
              <a:rPr lang="en-US" sz="2800">
                <a:solidFill>
                  <a:srgbClr val="000000"/>
                </a:solidFill>
                <a:latin typeface="Open Sans"/>
                <a:ea typeface="Open Sans"/>
                <a:cs typeface="Open Sans"/>
                <a:sym typeface="Open Sans"/>
              </a:rPr>
              <a:t>bibliotēka atkal pieejama lasītājiem,</a:t>
            </a:r>
          </a:p>
          <a:p>
            <a:pPr algn="l">
              <a:lnSpc>
                <a:spcPts val="3920"/>
              </a:lnSpc>
            </a:pPr>
            <a:r>
              <a:rPr lang="en-US" sz="2800">
                <a:solidFill>
                  <a:srgbClr val="000000"/>
                </a:solidFill>
                <a:latin typeface="Open Sans"/>
                <a:ea typeface="Open Sans"/>
                <a:cs typeface="Open Sans"/>
                <a:sym typeface="Open Sans"/>
              </a:rPr>
              <a:t>kādu pagastā netrūkst: bibliotēku ap-</a:t>
            </a:r>
          </a:p>
          <a:p>
            <a:pPr algn="l">
              <a:lnSpc>
                <a:spcPts val="3920"/>
              </a:lnSpc>
            </a:pPr>
            <a:r>
              <a:rPr lang="en-US" sz="2800">
                <a:solidFill>
                  <a:srgbClr val="000000"/>
                </a:solidFill>
                <a:latin typeface="Open Sans"/>
                <a:ea typeface="Open Sans"/>
                <a:cs typeface="Open Sans"/>
                <a:sym typeface="Open Sans"/>
              </a:rPr>
              <a:t>meklē katras otrās saimniecības ļaudis.</a:t>
            </a:r>
          </a:p>
          <a:p>
            <a:pPr algn="l">
              <a:lnSpc>
                <a:spcPts val="4759"/>
              </a:lnSpc>
            </a:pPr>
            <a:endParaRPr lang="en-US" sz="2800">
              <a:solidFill>
                <a:srgbClr val="000000"/>
              </a:solidFill>
              <a:latin typeface="Open Sans"/>
              <a:ea typeface="Open Sans"/>
              <a:cs typeface="Open Sans"/>
              <a:sym typeface="Open Sans"/>
            </a:endParaRPr>
          </a:p>
          <a:p>
            <a:pPr algn="l">
              <a:lnSpc>
                <a:spcPts val="3080"/>
              </a:lnSpc>
            </a:pPr>
            <a:r>
              <a:rPr lang="en-US" sz="2200">
                <a:solidFill>
                  <a:srgbClr val="000000"/>
                </a:solidFill>
                <a:latin typeface="Open Sans"/>
                <a:ea typeface="Open Sans"/>
                <a:cs typeface="Open Sans"/>
                <a:sym typeface="Open Sans"/>
              </a:rPr>
              <a:t>                               Tēvija, Nr.35 (11.02.1942)</a:t>
            </a:r>
          </a:p>
        </p:txBody>
      </p:sp>
      <p:sp>
        <p:nvSpPr>
          <p:cNvPr id="6" name="Freeform 6"/>
          <p:cNvSpPr/>
          <p:nvPr/>
        </p:nvSpPr>
        <p:spPr>
          <a:xfrm>
            <a:off x="13399830" y="5143500"/>
            <a:ext cx="4344970" cy="4659485"/>
          </a:xfrm>
          <a:custGeom>
            <a:avLst/>
            <a:gdLst/>
            <a:ahLst/>
            <a:cxnLst/>
            <a:rect l="l" t="t" r="r" b="b"/>
            <a:pathLst>
              <a:path w="4344970" h="4659485">
                <a:moveTo>
                  <a:pt x="0" y="0"/>
                </a:moveTo>
                <a:lnTo>
                  <a:pt x="4344969" y="0"/>
                </a:lnTo>
                <a:lnTo>
                  <a:pt x="4344969" y="4659485"/>
                </a:lnTo>
                <a:lnTo>
                  <a:pt x="0" y="465948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519388" y="1546581"/>
            <a:ext cx="6689731" cy="7089062"/>
          </a:xfrm>
          <a:prstGeom prst="rect">
            <a:avLst/>
          </a:prstGeom>
        </p:spPr>
        <p:txBody>
          <a:bodyPr lIns="0" tIns="0" rIns="0" bIns="0" rtlCol="0" anchor="t">
            <a:spAutoFit/>
          </a:bodyPr>
          <a:lstStyle/>
          <a:p>
            <a:pPr algn="l">
              <a:lnSpc>
                <a:spcPts val="3539"/>
              </a:lnSpc>
            </a:pPr>
            <a:r>
              <a:rPr lang="en-US" sz="2528">
                <a:solidFill>
                  <a:srgbClr val="000000"/>
                </a:solidFill>
                <a:latin typeface="Open Sans"/>
                <a:ea typeface="Open Sans"/>
                <a:cs typeface="Open Sans"/>
                <a:sym typeface="Open Sans"/>
              </a:rPr>
              <a:t> Ilūkstes apriņķa lauku pašvaldību vecākais apstiprinājis Gārsenes pagasta jauno budžetu, kurš sabalansēts uz 21.500 ls. Izglītības veicināšanai paredzēti 4.300 ls, mazpulkiem 40 ls, veselības aizsardzībai 1080 ls, sociālai apgādībai 3650 ls, agro- nomiskai palīdzībai 420 ls un </a:t>
            </a:r>
            <a:r>
              <a:rPr lang="en-US" sz="2528" b="1">
                <a:solidFill>
                  <a:srgbClr val="000000"/>
                </a:solidFill>
                <a:latin typeface="Open Sans Bold"/>
                <a:ea typeface="Open Sans Bold"/>
                <a:cs typeface="Open Sans Bold"/>
                <a:sym typeface="Open Sans Bold"/>
              </a:rPr>
              <a:t>Gārsenes kultūras biedrības bibliotēkai 60 ls.</a:t>
            </a:r>
            <a:r>
              <a:rPr lang="en-US" sz="2528">
                <a:solidFill>
                  <a:srgbClr val="000000"/>
                </a:solidFill>
                <a:latin typeface="Open Sans"/>
                <a:ea typeface="Open Sans"/>
                <a:cs typeface="Open Sans"/>
                <a:sym typeface="Open Sans"/>
              </a:rPr>
              <a:t> Pa gasta pašvaldībai piederošās Gārsenes pils pārbūves fondā ieskaitīti 1200 ls. Tagad pilī iekārtoti dzīvokļi, bet turpmāk te pa redzēts iekārtot 6-kl. pamatskolu. Pils atrodas skaistā vietā, Gārsenes upes krastā.</a:t>
            </a:r>
          </a:p>
          <a:p>
            <a:pPr algn="l">
              <a:lnSpc>
                <a:spcPts val="3539"/>
              </a:lnSpc>
            </a:pPr>
            <a:endParaRPr lang="en-US" sz="2528">
              <a:solidFill>
                <a:srgbClr val="000000"/>
              </a:solidFill>
              <a:latin typeface="Open Sans"/>
              <a:ea typeface="Open Sans"/>
              <a:cs typeface="Open Sans"/>
              <a:sym typeface="Open Sans"/>
            </a:endParaRPr>
          </a:p>
          <a:p>
            <a:pPr algn="l">
              <a:lnSpc>
                <a:spcPts val="3119"/>
              </a:lnSpc>
            </a:pPr>
            <a:r>
              <a:rPr lang="en-US" sz="2228">
                <a:solidFill>
                  <a:srgbClr val="000000"/>
                </a:solidFill>
                <a:latin typeface="Open Sans"/>
                <a:ea typeface="Open Sans"/>
                <a:cs typeface="Open Sans"/>
                <a:sym typeface="Open Sans"/>
              </a:rPr>
              <a:t>      Latgales Vēstnesis, Nr.40 (12.04.1937)</a:t>
            </a:r>
          </a:p>
          <a:p>
            <a:pPr algn="l">
              <a:lnSpc>
                <a:spcPts val="3539"/>
              </a:lnSpc>
            </a:pPr>
            <a:endParaRPr lang="en-US" sz="2228">
              <a:solidFill>
                <a:srgbClr val="000000"/>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0" y="-3269146"/>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9764929" y="990600"/>
            <a:ext cx="5137439" cy="7983333"/>
          </a:xfrm>
          <a:prstGeom prst="rect">
            <a:avLst/>
          </a:prstGeom>
        </p:spPr>
        <p:txBody>
          <a:bodyPr lIns="0" tIns="0" rIns="0" bIns="0" rtlCol="0" anchor="t">
            <a:spAutoFit/>
          </a:bodyPr>
          <a:lstStyle/>
          <a:p>
            <a:pPr algn="l">
              <a:lnSpc>
                <a:spcPts val="3073"/>
              </a:lnSpc>
            </a:pPr>
            <a:r>
              <a:rPr lang="en-US" sz="2195">
                <a:solidFill>
                  <a:srgbClr val="000000"/>
                </a:solidFill>
                <a:latin typeface="Open Sans"/>
                <a:ea typeface="Open Sans"/>
                <a:cs typeface="Open Sans"/>
                <a:sym typeface="Open Sans"/>
              </a:rPr>
              <a:t>Ilūkstes rajona </a:t>
            </a:r>
            <a:r>
              <a:rPr lang="en-US" sz="2195" b="1">
                <a:solidFill>
                  <a:srgbClr val="000000"/>
                </a:solidFill>
                <a:latin typeface="Open Sans Bold"/>
                <a:ea typeface="Open Sans Bold"/>
                <a:cs typeface="Open Sans Bold"/>
                <a:sym typeface="Open Sans Bold"/>
              </a:rPr>
              <a:t>Gārsenes</a:t>
            </a:r>
          </a:p>
          <a:p>
            <a:pPr algn="l">
              <a:lnSpc>
                <a:spcPts val="3073"/>
              </a:lnSpc>
            </a:pPr>
            <a:r>
              <a:rPr lang="en-US" sz="2195" b="1">
                <a:solidFill>
                  <a:srgbClr val="000000"/>
                </a:solidFill>
                <a:latin typeface="Open Sans Bold"/>
                <a:ea typeface="Open Sans Bold"/>
                <a:cs typeface="Open Sans Bold"/>
                <a:sym typeface="Open Sans Bold"/>
              </a:rPr>
              <a:t>ciema bibliotekas </a:t>
            </a:r>
            <a:r>
              <a:rPr lang="en-US" sz="2195">
                <a:solidFill>
                  <a:srgbClr val="000000"/>
                </a:solidFill>
                <a:latin typeface="Open Sans"/>
                <a:ea typeface="Open Sans"/>
                <a:cs typeface="Open Sans"/>
                <a:sym typeface="Open Sans"/>
              </a:rPr>
              <a:t>aktīvs uz</a:t>
            </a:r>
          </a:p>
          <a:p>
            <a:pPr algn="l">
              <a:lnSpc>
                <a:spcPts val="3073"/>
              </a:lnSpc>
            </a:pPr>
            <a:r>
              <a:rPr lang="en-US" sz="2195">
                <a:solidFill>
                  <a:srgbClr val="000000"/>
                </a:solidFill>
                <a:latin typeface="Open Sans"/>
                <a:ea typeface="Open Sans"/>
                <a:cs typeface="Open Sans"/>
                <a:sym typeface="Open Sans"/>
              </a:rPr>
              <a:t>ciema iedzīvotāju vēlēšanos</a:t>
            </a:r>
          </a:p>
          <a:p>
            <a:pPr algn="l">
              <a:lnSpc>
                <a:spcPts val="3073"/>
              </a:lnSpc>
            </a:pPr>
            <a:r>
              <a:rPr lang="en-US" sz="2195">
                <a:solidFill>
                  <a:srgbClr val="000000"/>
                </a:solidFill>
                <a:latin typeface="Open Sans"/>
                <a:ea typeface="Open Sans"/>
                <a:cs typeface="Open Sans"/>
                <a:sym typeface="Open Sans"/>
              </a:rPr>
              <a:t>regulāri rīko jautājumu un at-</a:t>
            </a:r>
          </a:p>
          <a:p>
            <a:pPr algn="l">
              <a:lnSpc>
                <a:spcPts val="3073"/>
              </a:lnSpc>
            </a:pPr>
            <a:r>
              <a:rPr lang="en-US" sz="2195">
                <a:solidFill>
                  <a:srgbClr val="000000"/>
                </a:solidFill>
                <a:latin typeface="Open Sans"/>
                <a:ea typeface="Open Sans"/>
                <a:cs typeface="Open Sans"/>
                <a:sym typeface="Open Sans"/>
              </a:rPr>
              <a:t>bilžu vakarus. lesniegtos jau-</a:t>
            </a:r>
          </a:p>
          <a:p>
            <a:pPr algn="l">
              <a:lnSpc>
                <a:spcPts val="3073"/>
              </a:lnSpc>
            </a:pPr>
            <a:r>
              <a:rPr lang="en-US" sz="2195">
                <a:solidFill>
                  <a:srgbClr val="000000"/>
                </a:solidFill>
                <a:latin typeface="Open Sans"/>
                <a:ea typeface="Open Sans"/>
                <a:cs typeface="Open Sans"/>
                <a:sym typeface="Open Sans"/>
              </a:rPr>
              <a:t>tājumus sistematizē. Pēdējais</a:t>
            </a:r>
          </a:p>
          <a:p>
            <a:pPr algn="l">
              <a:lnSpc>
                <a:spcPts val="3073"/>
              </a:lnSpc>
            </a:pPr>
            <a:r>
              <a:rPr lang="en-US" sz="2195">
                <a:solidFill>
                  <a:srgbClr val="000000"/>
                </a:solidFill>
                <a:latin typeface="Open Sans"/>
                <a:ea typeface="Open Sans"/>
                <a:cs typeface="Open Sans"/>
                <a:sym typeface="Open Sans"/>
              </a:rPr>
              <a:t>vakars - 26. maijā bija vel-</a:t>
            </a:r>
          </a:p>
          <a:p>
            <a:pPr algn="l">
              <a:lnSpc>
                <a:spcPts val="3073"/>
              </a:lnSpc>
            </a:pPr>
            <a:r>
              <a:rPr lang="en-US" sz="2195">
                <a:solidFill>
                  <a:srgbClr val="000000"/>
                </a:solidFill>
                <a:latin typeface="Open Sans"/>
                <a:ea typeface="Open Sans"/>
                <a:cs typeface="Open Sans"/>
                <a:sym typeface="Open Sans"/>
              </a:rPr>
              <a:t>tīts audzināšanas iautājumiem,</a:t>
            </a:r>
          </a:p>
          <a:p>
            <a:pPr algn="l">
              <a:lnSpc>
                <a:spcPts val="3073"/>
              </a:lnSpc>
            </a:pPr>
            <a:r>
              <a:rPr lang="en-US" sz="2195">
                <a:solidFill>
                  <a:srgbClr val="000000"/>
                </a:solidFill>
                <a:latin typeface="Open Sans"/>
                <a:ea typeface="Open Sans"/>
                <a:cs typeface="Open Sans"/>
                <a:sym typeface="Open Sans"/>
              </a:rPr>
              <a:t>kas ir īsta draudzība, meitenes</a:t>
            </a:r>
          </a:p>
          <a:p>
            <a:pPr algn="l">
              <a:lnSpc>
                <a:spcPts val="3073"/>
              </a:lnSpc>
            </a:pPr>
            <a:r>
              <a:rPr lang="en-US" sz="2195">
                <a:solidFill>
                  <a:srgbClr val="000000"/>
                </a:solidFill>
                <a:latin typeface="Open Sans"/>
                <a:ea typeface="Open Sans"/>
                <a:cs typeface="Open Sans"/>
                <a:sym typeface="Open Sans"/>
              </a:rPr>
              <a:t>lepnums utt. Uz jautājumiem</a:t>
            </a:r>
          </a:p>
          <a:p>
            <a:pPr algn="l">
              <a:lnSpc>
                <a:spcPts val="3073"/>
              </a:lnSpc>
            </a:pPr>
            <a:r>
              <a:rPr lang="en-US" sz="2195">
                <a:solidFill>
                  <a:srgbClr val="000000"/>
                </a:solidFill>
                <a:latin typeface="Open Sans"/>
                <a:ea typeface="Open Sans"/>
                <a:cs typeface="Open Sans"/>
                <a:sym typeface="Open Sans"/>
              </a:rPr>
              <a:t>atbildes sniedza ciema feldše-</a:t>
            </a:r>
          </a:p>
          <a:p>
            <a:pPr algn="l">
              <a:lnSpc>
                <a:spcPts val="3073"/>
              </a:lnSpc>
            </a:pPr>
            <a:r>
              <a:rPr lang="en-US" sz="2195">
                <a:solidFill>
                  <a:srgbClr val="000000"/>
                </a:solidFill>
                <a:latin typeface="Open Sans"/>
                <a:ea typeface="Open Sans"/>
                <a:cs typeface="Open Sans"/>
                <a:sym typeface="Open Sans"/>
              </a:rPr>
              <a:t>ru punkta vadītāja b. Kvile,</a:t>
            </a:r>
          </a:p>
          <a:p>
            <a:pPr algn="l">
              <a:lnSpc>
                <a:spcPts val="3073"/>
              </a:lnSpc>
            </a:pPr>
            <a:r>
              <a:rPr lang="en-US" sz="2195">
                <a:solidFill>
                  <a:srgbClr val="000000"/>
                </a:solidFill>
                <a:latin typeface="Open Sans"/>
                <a:ea typeface="Open Sans"/>
                <a:cs typeface="Open Sans"/>
                <a:sym typeface="Open Sans"/>
              </a:rPr>
              <a:t>Gārsenes septiņgadīgās skolas</a:t>
            </a:r>
          </a:p>
          <a:p>
            <a:pPr algn="l">
              <a:lnSpc>
                <a:spcPts val="3073"/>
              </a:lnSpc>
            </a:pPr>
            <a:r>
              <a:rPr lang="en-US" sz="2195">
                <a:solidFill>
                  <a:srgbClr val="000000"/>
                </a:solidFill>
                <a:latin typeface="Open Sans"/>
                <a:ea typeface="Open Sans"/>
                <a:cs typeface="Open Sans"/>
                <a:sym typeface="Open Sans"/>
              </a:rPr>
              <a:t>direktore b. Puida, skolotāja</a:t>
            </a:r>
          </a:p>
          <a:p>
            <a:pPr algn="l">
              <a:lnSpc>
                <a:spcPts val="3073"/>
              </a:lnSpc>
            </a:pPr>
            <a:r>
              <a:rPr lang="en-US" sz="2195">
                <a:solidFill>
                  <a:srgbClr val="000000"/>
                </a:solidFill>
                <a:latin typeface="Open Sans"/>
                <a:ea typeface="Open Sans"/>
                <a:cs typeface="Open Sans"/>
                <a:sym typeface="Open Sans"/>
              </a:rPr>
              <a:t>b. Grigale. Vakara programmu</a:t>
            </a:r>
          </a:p>
          <a:p>
            <a:pPr algn="l">
              <a:lnSpc>
                <a:spcPts val="3073"/>
              </a:lnSpc>
            </a:pPr>
            <a:r>
              <a:rPr lang="en-US" sz="2195">
                <a:solidFill>
                  <a:srgbClr val="000000"/>
                </a:solidFill>
                <a:latin typeface="Open Sans"/>
                <a:ea typeface="Open Sans"/>
                <a:cs typeface="Open Sans"/>
                <a:sym typeface="Open Sans"/>
              </a:rPr>
              <a:t>kuplināja ciema pašdarbnieku</a:t>
            </a:r>
          </a:p>
          <a:p>
            <a:pPr algn="l">
              <a:lnSpc>
                <a:spcPts val="3073"/>
              </a:lnSpc>
            </a:pPr>
            <a:r>
              <a:rPr lang="en-US" sz="2195">
                <a:solidFill>
                  <a:srgbClr val="000000"/>
                </a:solidFill>
                <a:latin typeface="Open Sans"/>
                <a:ea typeface="Open Sans"/>
                <a:cs typeface="Open Sans"/>
                <a:sym typeface="Open Sans"/>
              </a:rPr>
              <a:t>kolektīvs ar F. Ķestera vien-</a:t>
            </a:r>
          </a:p>
          <a:p>
            <a:pPr algn="l">
              <a:lnSpc>
                <a:spcPts val="3073"/>
              </a:lnSpc>
            </a:pPr>
            <a:r>
              <a:rPr lang="en-US" sz="2195">
                <a:solidFill>
                  <a:srgbClr val="000000"/>
                </a:solidFill>
                <a:latin typeface="Open Sans"/>
                <a:ea typeface="Open Sans"/>
                <a:cs typeface="Open Sans"/>
                <a:sym typeface="Open Sans"/>
              </a:rPr>
              <a:t>cēliena lugu «Spalviņi un</a:t>
            </a:r>
          </a:p>
          <a:p>
            <a:pPr algn="l">
              <a:lnSpc>
                <a:spcPts val="3073"/>
              </a:lnSpc>
            </a:pPr>
            <a:r>
              <a:rPr lang="en-US" sz="2195">
                <a:solidFill>
                  <a:srgbClr val="000000"/>
                </a:solidFill>
                <a:latin typeface="Open Sans"/>
                <a:ea typeface="Open Sans"/>
                <a:cs typeface="Open Sans"/>
                <a:sym typeface="Open Sans"/>
              </a:rPr>
              <a:t>Celmiņi». </a:t>
            </a:r>
          </a:p>
          <a:p>
            <a:pPr algn="l">
              <a:lnSpc>
                <a:spcPts val="3073"/>
              </a:lnSpc>
            </a:pPr>
            <a:endParaRPr lang="en-US" sz="2195">
              <a:solidFill>
                <a:srgbClr val="000000"/>
              </a:solidFill>
              <a:latin typeface="Open Sans"/>
              <a:ea typeface="Open Sans"/>
              <a:cs typeface="Open Sans"/>
              <a:sym typeface="Open Sans"/>
            </a:endParaRPr>
          </a:p>
          <a:p>
            <a:pPr algn="l">
              <a:lnSpc>
                <a:spcPts val="3073"/>
              </a:lnSpc>
            </a:pPr>
            <a:r>
              <a:rPr lang="en-US" sz="2195">
                <a:solidFill>
                  <a:srgbClr val="000000"/>
                </a:solidFill>
                <a:latin typeface="Open Sans"/>
                <a:ea typeface="Open Sans"/>
                <a:cs typeface="Open Sans"/>
                <a:sym typeface="Open Sans"/>
              </a:rPr>
              <a:t>   Avangards, Nr.9 (05.06.1962)</a:t>
            </a:r>
          </a:p>
        </p:txBody>
      </p:sp>
      <p:sp>
        <p:nvSpPr>
          <p:cNvPr id="6" name="Freeform 6"/>
          <p:cNvSpPr/>
          <p:nvPr/>
        </p:nvSpPr>
        <p:spPr>
          <a:xfrm>
            <a:off x="14754692" y="5469230"/>
            <a:ext cx="3533308" cy="3789070"/>
          </a:xfrm>
          <a:custGeom>
            <a:avLst/>
            <a:gdLst/>
            <a:ahLst/>
            <a:cxnLst/>
            <a:rect l="l" t="t" r="r" b="b"/>
            <a:pathLst>
              <a:path w="3533308" h="3789070">
                <a:moveTo>
                  <a:pt x="0" y="0"/>
                </a:moveTo>
                <a:lnTo>
                  <a:pt x="3533308" y="0"/>
                </a:lnTo>
                <a:lnTo>
                  <a:pt x="3533308" y="3789070"/>
                </a:lnTo>
                <a:lnTo>
                  <a:pt x="0" y="378907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2537063" y="317616"/>
            <a:ext cx="5509004" cy="9855622"/>
          </a:xfrm>
          <a:prstGeom prst="rect">
            <a:avLst/>
          </a:prstGeom>
        </p:spPr>
        <p:txBody>
          <a:bodyPr lIns="0" tIns="0" rIns="0" bIns="0" rtlCol="0" anchor="t">
            <a:spAutoFit/>
          </a:bodyPr>
          <a:lstStyle/>
          <a:p>
            <a:pPr algn="l">
              <a:lnSpc>
                <a:spcPts val="2776"/>
              </a:lnSpc>
              <a:spcBef>
                <a:spcPct val="0"/>
              </a:spcBef>
            </a:pPr>
            <a:r>
              <a:rPr lang="en-US" sz="1983">
                <a:solidFill>
                  <a:srgbClr val="000000"/>
                </a:solidFill>
                <a:latin typeface="Open Sans"/>
                <a:ea typeface="Open Sans"/>
                <a:cs typeface="Open Sans"/>
                <a:sym typeface="Open Sans"/>
              </a:rPr>
              <a:t> Neliela lauku māja. Pie tās lieveņa</a:t>
            </a:r>
          </a:p>
          <a:p>
            <a:pPr algn="l">
              <a:lnSpc>
                <a:spcPts val="2776"/>
              </a:lnSpc>
              <a:spcBef>
                <a:spcPct val="0"/>
              </a:spcBef>
            </a:pPr>
            <a:r>
              <a:rPr lang="en-US" sz="1983">
                <a:solidFill>
                  <a:srgbClr val="000000"/>
                </a:solidFill>
                <a:latin typeface="Open Sans"/>
                <a:ea typeface="Open Sans"/>
                <a:cs typeface="Open Sans"/>
                <a:sym typeface="Open Sans"/>
              </a:rPr>
              <a:t>vienmēr var redzēt velosipēdus un mo-</a:t>
            </a:r>
          </a:p>
          <a:p>
            <a:pPr algn="l">
              <a:lnSpc>
                <a:spcPts val="2776"/>
              </a:lnSpc>
              <a:spcBef>
                <a:spcPct val="0"/>
              </a:spcBef>
            </a:pPr>
            <a:r>
              <a:rPr lang="en-US" sz="1983">
                <a:solidFill>
                  <a:srgbClr val="000000"/>
                </a:solidFill>
                <a:latin typeface="Open Sans"/>
                <a:ea typeface="Open Sans"/>
                <a:cs typeface="Open Sans"/>
                <a:sym typeface="Open Sans"/>
              </a:rPr>
              <a:t>tociklus, no tās nāk ārā cilvēki ar avīzes</a:t>
            </a:r>
          </a:p>
          <a:p>
            <a:pPr algn="l">
              <a:lnSpc>
                <a:spcPts val="2776"/>
              </a:lnSpc>
              <a:spcBef>
                <a:spcPct val="0"/>
              </a:spcBef>
            </a:pPr>
            <a:r>
              <a:rPr lang="en-US" sz="1983">
                <a:solidFill>
                  <a:srgbClr val="000000"/>
                </a:solidFill>
                <a:latin typeface="Open Sans"/>
                <a:ea typeface="Open Sans"/>
                <a:cs typeface="Open Sans"/>
                <a:sym typeface="Open Sans"/>
              </a:rPr>
              <a:t>lapā ietītām grāmatām. Tur atrodas</a:t>
            </a:r>
            <a:r>
              <a:rPr lang="en-US" sz="1983" b="1">
                <a:solidFill>
                  <a:srgbClr val="000000"/>
                </a:solidFill>
                <a:latin typeface="Open Sans Bold"/>
                <a:ea typeface="Open Sans Bold"/>
                <a:cs typeface="Open Sans Bold"/>
                <a:sym typeface="Open Sans Bold"/>
              </a:rPr>
              <a:t> Gār-</a:t>
            </a:r>
          </a:p>
          <a:p>
            <a:pPr algn="l">
              <a:lnSpc>
                <a:spcPts val="2776"/>
              </a:lnSpc>
              <a:spcBef>
                <a:spcPct val="0"/>
              </a:spcBef>
            </a:pPr>
            <a:r>
              <a:rPr lang="en-US" sz="1983" b="1">
                <a:solidFill>
                  <a:srgbClr val="000000"/>
                </a:solidFill>
                <a:latin typeface="Open Sans Bold"/>
                <a:ea typeface="Open Sans Bold"/>
                <a:cs typeface="Open Sans Bold"/>
                <a:sym typeface="Open Sans Bold"/>
              </a:rPr>
              <a:t>senes bibliotēka.</a:t>
            </a:r>
          </a:p>
          <a:p>
            <a:pPr algn="l">
              <a:lnSpc>
                <a:spcPts val="2776"/>
              </a:lnSpc>
              <a:spcBef>
                <a:spcPct val="0"/>
              </a:spcBef>
            </a:pPr>
            <a:r>
              <a:rPr lang="en-US" sz="1983">
                <a:solidFill>
                  <a:srgbClr val="000000"/>
                </a:solidFill>
                <a:latin typeface="Open Sans"/>
                <a:ea typeface="Open Sans"/>
                <a:cs typeface="Open Sans"/>
                <a:sym typeface="Open Sans"/>
              </a:rPr>
              <a:t>Mājīgā istabā izvietoti grāmatu skap-</a:t>
            </a:r>
          </a:p>
          <a:p>
            <a:pPr algn="l">
              <a:lnSpc>
                <a:spcPts val="2776"/>
              </a:lnSpc>
              <a:spcBef>
                <a:spcPct val="0"/>
              </a:spcBef>
            </a:pPr>
            <a:r>
              <a:rPr lang="en-US" sz="1983">
                <a:solidFill>
                  <a:srgbClr val="000000"/>
                </a:solidFill>
                <a:latin typeface="Open Sans"/>
                <a:ea typeface="Open Sans"/>
                <a:cs typeface="Open Sans"/>
                <a:sym typeface="Open Sans"/>
              </a:rPr>
              <a:t>ji un plaukti, redzami plakāti, lozungi un</a:t>
            </a:r>
          </a:p>
          <a:p>
            <a:pPr algn="l">
              <a:lnSpc>
                <a:spcPts val="2776"/>
              </a:lnSpc>
              <a:spcBef>
                <a:spcPct val="0"/>
              </a:spcBef>
            </a:pPr>
            <a:r>
              <a:rPr lang="en-US" sz="1983">
                <a:solidFill>
                  <a:srgbClr val="000000"/>
                </a:solidFill>
                <a:latin typeface="Open Sans"/>
                <a:ea typeface="Open Sans"/>
                <a:cs typeface="Open Sans"/>
                <a:sym typeface="Open Sans"/>
              </a:rPr>
              <a:t>glīti stendi ar literatūru par PSKP XXII</a:t>
            </a:r>
          </a:p>
          <a:p>
            <a:pPr algn="l">
              <a:lnSpc>
                <a:spcPts val="2776"/>
              </a:lnSpc>
              <a:spcBef>
                <a:spcPct val="0"/>
              </a:spcBef>
            </a:pPr>
            <a:r>
              <a:rPr lang="en-US" sz="1983">
                <a:solidFill>
                  <a:srgbClr val="000000"/>
                </a:solidFill>
                <a:latin typeface="Open Sans"/>
                <a:ea typeface="Open Sans"/>
                <a:cs typeface="Open Sans"/>
                <a:sym typeface="Open Sans"/>
              </a:rPr>
              <a:t>kongresa lēmumiem. Turpat blakus —</a:t>
            </a:r>
          </a:p>
          <a:p>
            <a:pPr algn="l">
              <a:lnSpc>
                <a:spcPts val="2776"/>
              </a:lnSpc>
              <a:spcBef>
                <a:spcPct val="0"/>
              </a:spcBef>
            </a:pPr>
            <a:r>
              <a:rPr lang="en-US" sz="1983">
                <a:solidFill>
                  <a:srgbClr val="000000"/>
                </a:solidFill>
                <a:latin typeface="Open Sans"/>
                <a:ea typeface="Open Sans"/>
                <a:cs typeface="Open Sans"/>
                <a:sym typeface="Open Sans"/>
              </a:rPr>
              <a:t>ciema padomes teritorijas karte. Uz tās</a:t>
            </a:r>
          </a:p>
          <a:p>
            <a:pPr algn="l">
              <a:lnSpc>
                <a:spcPts val="2776"/>
              </a:lnSpc>
              <a:spcBef>
                <a:spcPct val="0"/>
              </a:spcBef>
            </a:pPr>
            <a:r>
              <a:rPr lang="en-US" sz="1983">
                <a:solidFill>
                  <a:srgbClr val="000000"/>
                </a:solidFill>
                <a:latin typeface="Open Sans"/>
                <a:ea typeface="Open Sans"/>
                <a:cs typeface="Open Sans"/>
                <a:sym typeface="Open Sans"/>
              </a:rPr>
              <a:t>ar sarkaniem kvadrātiem atzīmētas tās</a:t>
            </a:r>
          </a:p>
          <a:p>
            <a:pPr algn="l">
              <a:lnSpc>
                <a:spcPts val="2776"/>
              </a:lnSpc>
              <a:spcBef>
                <a:spcPct val="0"/>
              </a:spcBef>
            </a:pPr>
            <a:r>
              <a:rPr lang="en-US" sz="1983">
                <a:solidFill>
                  <a:srgbClr val="000000"/>
                </a:solidFill>
                <a:latin typeface="Open Sans"/>
                <a:ea typeface="Open Sans"/>
                <a:cs typeface="Open Sans"/>
                <a:sym typeface="Open Sans"/>
              </a:rPr>
              <a:t>kolhozu «Sarkanā zvaigzne» un «Padom-</a:t>
            </a:r>
          </a:p>
          <a:p>
            <a:pPr algn="l">
              <a:lnSpc>
                <a:spcPts val="2776"/>
              </a:lnSpc>
              <a:spcBef>
                <a:spcPct val="0"/>
              </a:spcBef>
            </a:pPr>
            <a:r>
              <a:rPr lang="en-US" sz="1983">
                <a:solidFill>
                  <a:srgbClr val="000000"/>
                </a:solidFill>
                <a:latin typeface="Open Sans"/>
                <a:ea typeface="Open Sans"/>
                <a:cs typeface="Open Sans"/>
                <a:sym typeface="Open Sans"/>
              </a:rPr>
              <a:t>ju Latvija» darbaļaužu mājas, kuru iedzī-</a:t>
            </a:r>
          </a:p>
          <a:p>
            <a:pPr algn="l">
              <a:lnSpc>
                <a:spcPts val="2776"/>
              </a:lnSpc>
              <a:spcBef>
                <a:spcPct val="0"/>
              </a:spcBef>
            </a:pPr>
            <a:r>
              <a:rPr lang="en-US" sz="1983">
                <a:solidFill>
                  <a:srgbClr val="000000"/>
                </a:solidFill>
                <a:latin typeface="Open Sans"/>
                <a:ea typeface="Open Sans"/>
                <a:cs typeface="Open Sans"/>
                <a:sym typeface="Open Sans"/>
              </a:rPr>
              <a:t>votāji izmanto bibliotēkas pakalpojumus.</a:t>
            </a:r>
          </a:p>
          <a:p>
            <a:pPr algn="l">
              <a:lnSpc>
                <a:spcPts val="2776"/>
              </a:lnSpc>
              <a:spcBef>
                <a:spcPct val="0"/>
              </a:spcBef>
            </a:pPr>
            <a:r>
              <a:rPr lang="en-US" sz="1983">
                <a:solidFill>
                  <a:srgbClr val="000000"/>
                </a:solidFill>
                <a:latin typeface="Open Sans"/>
                <a:ea typeface="Open Sans"/>
                <a:cs typeface="Open Sans"/>
                <a:sym typeface="Open Sans"/>
              </a:rPr>
              <a:t>Pirms dažām dienām </a:t>
            </a:r>
            <a:r>
              <a:rPr lang="en-US" sz="1983" b="1">
                <a:solidFill>
                  <a:srgbClr val="000000"/>
                </a:solidFill>
                <a:latin typeface="Open Sans Bold"/>
                <a:ea typeface="Open Sans Bold"/>
                <a:cs typeface="Open Sans Bold"/>
                <a:sym typeface="Open Sans Bold"/>
              </a:rPr>
              <a:t>bibliotekārs</a:t>
            </a:r>
          </a:p>
          <a:p>
            <a:pPr algn="l">
              <a:lnSpc>
                <a:spcPts val="2776"/>
              </a:lnSpc>
              <a:spcBef>
                <a:spcPct val="0"/>
              </a:spcBef>
            </a:pPr>
            <a:r>
              <a:rPr lang="en-US" sz="1983" b="1">
                <a:solidFill>
                  <a:srgbClr val="000000"/>
                </a:solidFill>
                <a:latin typeface="Open Sans Bold"/>
                <a:ea typeface="Open Sans Bold"/>
                <a:cs typeface="Open Sans Bold"/>
                <a:sym typeface="Open Sans Bold"/>
              </a:rPr>
              <a:t>A. Hauks </a:t>
            </a:r>
            <a:r>
              <a:rPr lang="en-US" sz="1983">
                <a:solidFill>
                  <a:srgbClr val="000000"/>
                </a:solidFill>
                <a:latin typeface="Open Sans"/>
                <a:ea typeface="Open Sans"/>
                <a:cs typeface="Open Sans"/>
                <a:sym typeface="Open Sans"/>
              </a:rPr>
              <a:t>ar sarkanu zīmuli apvilka di-</a:t>
            </a:r>
          </a:p>
          <a:p>
            <a:pPr algn="l">
              <a:lnSpc>
                <a:spcPts val="2776"/>
              </a:lnSpc>
              <a:spcBef>
                <a:spcPct val="0"/>
              </a:spcBef>
            </a:pPr>
            <a:r>
              <a:rPr lang="en-US" sz="1983">
                <a:solidFill>
                  <a:srgbClr val="000000"/>
                </a:solidFill>
                <a:latin typeface="Open Sans"/>
                <a:ea typeface="Open Sans"/>
                <a:cs typeface="Open Sans"/>
                <a:sym typeface="Open Sans"/>
              </a:rPr>
              <a:t>vas pēdējās nomalēs lauku sētas.</a:t>
            </a:r>
          </a:p>
          <a:p>
            <a:pPr algn="l">
              <a:lnSpc>
                <a:spcPts val="2776"/>
              </a:lnSpc>
              <a:spcBef>
                <a:spcPct val="0"/>
              </a:spcBef>
            </a:pPr>
            <a:endParaRPr lang="en-US" sz="1983">
              <a:solidFill>
                <a:srgbClr val="000000"/>
              </a:solidFill>
              <a:latin typeface="Open Sans"/>
              <a:ea typeface="Open Sans"/>
              <a:cs typeface="Open Sans"/>
              <a:sym typeface="Open Sans"/>
            </a:endParaRPr>
          </a:p>
          <a:p>
            <a:pPr algn="l">
              <a:lnSpc>
                <a:spcPts val="2776"/>
              </a:lnSpc>
              <a:spcBef>
                <a:spcPct val="0"/>
              </a:spcBef>
            </a:pPr>
            <a:r>
              <a:rPr lang="en-US" sz="1983">
                <a:solidFill>
                  <a:srgbClr val="000000"/>
                </a:solidFill>
                <a:latin typeface="Open Sans"/>
                <a:ea typeface="Open Sans"/>
                <a:cs typeface="Open Sans"/>
                <a:sym typeface="Open Sans"/>
              </a:rPr>
              <a:t>Visi Gārsenes ciema iedzīvotāji ir bib-</a:t>
            </a:r>
          </a:p>
          <a:p>
            <a:pPr algn="l">
              <a:lnSpc>
                <a:spcPts val="2776"/>
              </a:lnSpc>
              <a:spcBef>
                <a:spcPct val="0"/>
              </a:spcBef>
            </a:pPr>
            <a:r>
              <a:rPr lang="en-US" sz="1983">
                <a:solidFill>
                  <a:srgbClr val="000000"/>
                </a:solidFill>
                <a:latin typeface="Open Sans"/>
                <a:ea typeface="Open Sans"/>
                <a:cs typeface="Open Sans"/>
                <a:sym typeface="Open Sans"/>
              </a:rPr>
              <a:t>liotēkas lasītāji. Daudzu kolhoznieku kar-</a:t>
            </a:r>
          </a:p>
          <a:p>
            <a:pPr algn="l">
              <a:lnSpc>
                <a:spcPts val="2776"/>
              </a:lnSpc>
              <a:spcBef>
                <a:spcPct val="0"/>
              </a:spcBef>
            </a:pPr>
            <a:r>
              <a:rPr lang="en-US" sz="1983">
                <a:solidFill>
                  <a:srgbClr val="000000"/>
                </a:solidFill>
                <a:latin typeface="Open Sans"/>
                <a:ea typeface="Open Sans"/>
                <a:cs typeface="Open Sans"/>
                <a:sym typeface="Open Sans"/>
              </a:rPr>
              <a:t>tītēs ierakstīts desmitiem grāmatu, ko</a:t>
            </a:r>
          </a:p>
          <a:p>
            <a:pPr algn="l">
              <a:lnSpc>
                <a:spcPts val="2776"/>
              </a:lnSpc>
              <a:spcBef>
                <a:spcPct val="0"/>
              </a:spcBef>
            </a:pPr>
            <a:r>
              <a:rPr lang="en-US" sz="1983">
                <a:solidFill>
                  <a:srgbClr val="000000"/>
                </a:solidFill>
                <a:latin typeface="Open Sans"/>
                <a:ea typeface="Open Sans"/>
                <a:cs typeface="Open Sans"/>
                <a:sym typeface="Open Sans"/>
              </a:rPr>
              <a:t>viņi lasījuši pēdējā laikā. Bet laukkopis</a:t>
            </a:r>
          </a:p>
          <a:p>
            <a:pPr algn="l">
              <a:lnSpc>
                <a:spcPts val="2776"/>
              </a:lnSpc>
              <a:spcBef>
                <a:spcPct val="0"/>
              </a:spcBef>
            </a:pPr>
            <a:r>
              <a:rPr lang="en-US" sz="1983">
                <a:solidFill>
                  <a:srgbClr val="000000"/>
                </a:solidFill>
                <a:latin typeface="Open Sans"/>
                <a:ea typeface="Open Sans"/>
                <a:cs typeface="Open Sans"/>
                <a:sym typeface="Open Sans"/>
              </a:rPr>
              <a:t>Eduards Rāviņš no kolhoza «Sarkanā</a:t>
            </a:r>
          </a:p>
          <a:p>
            <a:pPr algn="l">
              <a:lnSpc>
                <a:spcPts val="2776"/>
              </a:lnSpc>
              <a:spcBef>
                <a:spcPct val="0"/>
              </a:spcBef>
            </a:pPr>
            <a:r>
              <a:rPr lang="en-US" sz="1983">
                <a:solidFill>
                  <a:srgbClr val="000000"/>
                </a:solidFill>
                <a:latin typeface="Open Sans"/>
                <a:ea typeface="Open Sans"/>
                <a:cs typeface="Open Sans"/>
                <a:sym typeface="Open Sans"/>
              </a:rPr>
              <a:t>zvaigzne» izlasījis gandrīz visas 3000</a:t>
            </a:r>
          </a:p>
          <a:p>
            <a:pPr algn="l">
              <a:lnSpc>
                <a:spcPts val="2776"/>
              </a:lnSpc>
              <a:spcBef>
                <a:spcPct val="0"/>
              </a:spcBef>
            </a:pPr>
            <a:r>
              <a:rPr lang="en-US" sz="1983">
                <a:solidFill>
                  <a:srgbClr val="000000"/>
                </a:solidFill>
                <a:latin typeface="Open Sans"/>
                <a:ea typeface="Open Sans"/>
                <a:cs typeface="Open Sans"/>
                <a:sym typeface="Open Sans"/>
              </a:rPr>
              <a:t>grāmatas, kas ir bibliotēkas fondos.</a:t>
            </a:r>
          </a:p>
          <a:p>
            <a:pPr algn="l">
              <a:lnSpc>
                <a:spcPts val="2776"/>
              </a:lnSpc>
              <a:spcBef>
                <a:spcPct val="0"/>
              </a:spcBef>
            </a:pPr>
            <a:endParaRPr lang="en-US" sz="1983">
              <a:solidFill>
                <a:srgbClr val="000000"/>
              </a:solidFill>
              <a:latin typeface="Open Sans"/>
              <a:ea typeface="Open Sans"/>
              <a:cs typeface="Open Sans"/>
              <a:sym typeface="Open Sans"/>
            </a:endParaRPr>
          </a:p>
          <a:p>
            <a:pPr algn="l">
              <a:lnSpc>
                <a:spcPts val="2776"/>
              </a:lnSpc>
              <a:spcBef>
                <a:spcPct val="0"/>
              </a:spcBef>
            </a:pPr>
            <a:r>
              <a:rPr lang="en-US" sz="1983">
                <a:solidFill>
                  <a:srgbClr val="000000"/>
                </a:solidFill>
                <a:latin typeface="Open Sans"/>
                <a:ea typeface="Open Sans"/>
                <a:cs typeface="Open Sans"/>
                <a:sym typeface="Open Sans"/>
              </a:rPr>
              <a:t>         Cīņa, Nr.32 (07.02.1962)</a:t>
            </a:r>
          </a:p>
          <a:p>
            <a:pPr algn="l">
              <a:lnSpc>
                <a:spcPts val="2776"/>
              </a:lnSpc>
              <a:spcBef>
                <a:spcPct val="0"/>
              </a:spcBef>
            </a:pPr>
            <a:endParaRPr lang="en-US" sz="1983">
              <a:solidFill>
                <a:srgbClr val="000000"/>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68468" y="-3435292"/>
            <a:ext cx="18640132" cy="18640132"/>
          </a:xfrm>
          <a:custGeom>
            <a:avLst/>
            <a:gdLst/>
            <a:ahLst/>
            <a:cxnLst/>
            <a:rect l="l" t="t" r="r" b="b"/>
            <a:pathLst>
              <a:path w="18640132" h="18640132">
                <a:moveTo>
                  <a:pt x="0" y="0"/>
                </a:moveTo>
                <a:lnTo>
                  <a:pt x="18640131" y="0"/>
                </a:lnTo>
                <a:lnTo>
                  <a:pt x="18640131"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1028700" y="981075"/>
            <a:ext cx="9844273" cy="7361027"/>
          </a:xfrm>
          <a:prstGeom prst="rect">
            <a:avLst/>
          </a:prstGeom>
        </p:spPr>
        <p:txBody>
          <a:bodyPr lIns="0" tIns="0" rIns="0" bIns="0" rtlCol="0" anchor="t">
            <a:spAutoFit/>
          </a:bodyPr>
          <a:lstStyle/>
          <a:p>
            <a:pPr algn="l">
              <a:lnSpc>
                <a:spcPts val="3249"/>
              </a:lnSpc>
            </a:pPr>
            <a:r>
              <a:rPr lang="en-US" sz="2320">
                <a:solidFill>
                  <a:srgbClr val="000000"/>
                </a:solidFill>
                <a:latin typeface="Open Sans"/>
                <a:ea typeface="Open Sans"/>
                <a:cs typeface="Open Sans"/>
                <a:sym typeface="Open Sans"/>
              </a:rPr>
              <a:t>lebraucot Gārsenē, lī-</a:t>
            </a:r>
          </a:p>
          <a:p>
            <a:pPr algn="l">
              <a:lnSpc>
                <a:spcPts val="3249"/>
              </a:lnSpc>
            </a:pPr>
            <a:r>
              <a:rPr lang="en-US" sz="2320">
                <a:solidFill>
                  <a:srgbClr val="000000"/>
                </a:solidFill>
                <a:latin typeface="Open Sans"/>
                <a:ea typeface="Open Sans"/>
                <a:cs typeface="Open Sans"/>
                <a:sym typeface="Open Sans"/>
              </a:rPr>
              <a:t>kumots ceļš garām vecu</a:t>
            </a:r>
          </a:p>
          <a:p>
            <a:pPr algn="l">
              <a:lnSpc>
                <a:spcPts val="3249"/>
              </a:lnSpc>
            </a:pPr>
            <a:r>
              <a:rPr lang="en-US" sz="2320">
                <a:solidFill>
                  <a:srgbClr val="000000"/>
                </a:solidFill>
                <a:latin typeface="Open Sans"/>
                <a:ea typeface="Open Sans"/>
                <a:cs typeface="Open Sans"/>
                <a:sym typeface="Open Sans"/>
              </a:rPr>
              <a:t>ēku paliekām ved uz </a:t>
            </a:r>
            <a:r>
              <a:rPr lang="en-US" sz="2320" b="1">
                <a:solidFill>
                  <a:srgbClr val="000000"/>
                </a:solidFill>
                <a:latin typeface="Open Sans Bold"/>
                <a:ea typeface="Open Sans Bold"/>
                <a:cs typeface="Open Sans Bold"/>
                <a:sym typeface="Open Sans Bold"/>
              </a:rPr>
              <a:t>bib-</a:t>
            </a:r>
          </a:p>
          <a:p>
            <a:pPr algn="l">
              <a:lnSpc>
                <a:spcPts val="3249"/>
              </a:lnSpc>
            </a:pPr>
            <a:r>
              <a:rPr lang="en-US" sz="2320" b="1">
                <a:solidFill>
                  <a:srgbClr val="000000"/>
                </a:solidFill>
                <a:latin typeface="Open Sans Bold"/>
                <a:ea typeface="Open Sans Bold"/>
                <a:cs typeface="Open Sans Bold"/>
                <a:sym typeface="Open Sans Bold"/>
              </a:rPr>
              <a:t>liotēku</a:t>
            </a:r>
            <a:r>
              <a:rPr lang="en-US" sz="2320">
                <a:solidFill>
                  <a:srgbClr val="000000"/>
                </a:solidFill>
                <a:latin typeface="Open Sans"/>
                <a:ea typeface="Open Sans"/>
                <a:cs typeface="Open Sans"/>
                <a:sym typeface="Open Sans"/>
              </a:rPr>
              <a:t>. Šis nepievilcīgais</a:t>
            </a:r>
          </a:p>
          <a:p>
            <a:pPr algn="l">
              <a:lnSpc>
                <a:spcPts val="3249"/>
              </a:lnSpc>
            </a:pPr>
            <a:r>
              <a:rPr lang="en-US" sz="2320">
                <a:solidFill>
                  <a:srgbClr val="000000"/>
                </a:solidFill>
                <a:latin typeface="Open Sans"/>
                <a:ea typeface="Open Sans"/>
                <a:cs typeface="Open Sans"/>
                <a:sym typeface="Open Sans"/>
              </a:rPr>
              <a:t>ceļa posms ir it kā pret-</a:t>
            </a:r>
          </a:p>
          <a:p>
            <a:pPr algn="l">
              <a:lnSpc>
                <a:spcPts val="3249"/>
              </a:lnSpc>
            </a:pPr>
            <a:r>
              <a:rPr lang="en-US" sz="2320">
                <a:solidFill>
                  <a:srgbClr val="000000"/>
                </a:solidFill>
                <a:latin typeface="Open Sans"/>
                <a:ea typeface="Open Sans"/>
                <a:cs typeface="Open Sans"/>
                <a:sym typeface="Open Sans"/>
              </a:rPr>
              <a:t>stats tam, ko redzam, ie-</a:t>
            </a:r>
          </a:p>
          <a:p>
            <a:pPr algn="l">
              <a:lnSpc>
                <a:spcPts val="3249"/>
              </a:lnSpc>
            </a:pPr>
            <a:r>
              <a:rPr lang="en-US" sz="2320">
                <a:solidFill>
                  <a:srgbClr val="000000"/>
                </a:solidFill>
                <a:latin typeface="Open Sans"/>
                <a:ea typeface="Open Sans"/>
                <a:cs typeface="Open Sans"/>
                <a:sym typeface="Open Sans"/>
              </a:rPr>
              <a:t>ejot nelielajā, bet ļoti</a:t>
            </a:r>
          </a:p>
          <a:p>
            <a:pPr algn="l">
              <a:lnSpc>
                <a:spcPts val="3249"/>
              </a:lnSpc>
            </a:pPr>
            <a:r>
              <a:rPr lang="en-US" sz="2320">
                <a:solidFill>
                  <a:srgbClr val="000000"/>
                </a:solidFill>
                <a:latin typeface="Open Sans"/>
                <a:ea typeface="Open Sans"/>
                <a:cs typeface="Open Sans"/>
                <a:sym typeface="Open Sans"/>
              </a:rPr>
              <a:t>mājīgajā un ar gaumi ie-</a:t>
            </a:r>
          </a:p>
          <a:p>
            <a:pPr algn="l">
              <a:lnSpc>
                <a:spcPts val="3249"/>
              </a:lnSpc>
            </a:pPr>
            <a:r>
              <a:rPr lang="en-US" sz="2320">
                <a:solidFill>
                  <a:srgbClr val="000000"/>
                </a:solidFill>
                <a:latin typeface="Open Sans"/>
                <a:ea typeface="Open Sans"/>
                <a:cs typeface="Open Sans"/>
                <a:sym typeface="Open Sans"/>
              </a:rPr>
              <a:t>kārtotajā telpā. Jau div-</a:t>
            </a:r>
          </a:p>
          <a:p>
            <a:pPr algn="l">
              <a:lnSpc>
                <a:spcPts val="3249"/>
              </a:lnSpc>
            </a:pPr>
            <a:r>
              <a:rPr lang="en-US" sz="2320">
                <a:solidFill>
                  <a:srgbClr val="000000"/>
                </a:solidFill>
                <a:latin typeface="Open Sans"/>
                <a:ea typeface="Open Sans"/>
                <a:cs typeface="Open Sans"/>
                <a:sym typeface="Open Sans"/>
              </a:rPr>
              <a:t>padsmit gadus tajā strādā</a:t>
            </a:r>
          </a:p>
          <a:p>
            <a:pPr algn="l">
              <a:lnSpc>
                <a:spcPts val="3249"/>
              </a:lnSpc>
            </a:pPr>
            <a:r>
              <a:rPr lang="en-US" sz="2320" b="1">
                <a:solidFill>
                  <a:srgbClr val="000000"/>
                </a:solidFill>
                <a:latin typeface="Open Sans Bold"/>
                <a:ea typeface="Open Sans Bold"/>
                <a:cs typeface="Open Sans Bold"/>
                <a:sym typeface="Open Sans Bold"/>
              </a:rPr>
              <a:t>bibliotekāre Mirdza Rā-</a:t>
            </a:r>
          </a:p>
          <a:p>
            <a:pPr algn="l">
              <a:lnSpc>
                <a:spcPts val="3249"/>
              </a:lnSpc>
            </a:pPr>
            <a:r>
              <a:rPr lang="en-US" sz="2320" b="1">
                <a:solidFill>
                  <a:srgbClr val="000000"/>
                </a:solidFill>
                <a:latin typeface="Open Sans Bold"/>
                <a:ea typeface="Open Sans Bold"/>
                <a:cs typeface="Open Sans Bold"/>
                <a:sym typeface="Open Sans Bold"/>
              </a:rPr>
              <a:t>cene.</a:t>
            </a:r>
          </a:p>
          <a:p>
            <a:pPr algn="l">
              <a:lnSpc>
                <a:spcPts val="3249"/>
              </a:lnSpc>
            </a:pPr>
            <a:r>
              <a:rPr lang="en-US" sz="2320">
                <a:solidFill>
                  <a:srgbClr val="000000"/>
                </a:solidFill>
                <a:latin typeface="Open Sans"/>
                <a:ea typeface="Open Sans"/>
                <a:cs typeface="Open Sans"/>
                <a:sym typeface="Open Sans"/>
              </a:rPr>
              <a:t>Apveltīta ar lielu at-</a:t>
            </a:r>
          </a:p>
          <a:p>
            <a:pPr algn="l">
              <a:lnSpc>
                <a:spcPts val="3249"/>
              </a:lnSpc>
            </a:pPr>
            <a:r>
              <a:rPr lang="en-US" sz="2320">
                <a:solidFill>
                  <a:srgbClr val="000000"/>
                </a:solidFill>
                <a:latin typeface="Open Sans"/>
                <a:ea typeface="Open Sans"/>
                <a:cs typeface="Open Sans"/>
                <a:sym typeface="Open Sans"/>
              </a:rPr>
              <a:t>bildības sajūtu, prasīgu-</a:t>
            </a:r>
          </a:p>
          <a:p>
            <a:pPr algn="l">
              <a:lnSpc>
                <a:spcPts val="3249"/>
              </a:lnSpc>
            </a:pPr>
            <a:r>
              <a:rPr lang="en-US" sz="2320">
                <a:solidFill>
                  <a:srgbClr val="000000"/>
                </a:solidFill>
                <a:latin typeface="Open Sans"/>
                <a:ea typeface="Open Sans"/>
                <a:cs typeface="Open Sans"/>
                <a:sym typeface="Open Sans"/>
              </a:rPr>
              <a:t>mu, taisnīgumu tā</a:t>
            </a:r>
          </a:p>
          <a:p>
            <a:pPr algn="l">
              <a:lnSpc>
                <a:spcPts val="3249"/>
              </a:lnSpc>
            </a:pPr>
            <a:r>
              <a:rPr lang="en-US" sz="2320">
                <a:solidFill>
                  <a:srgbClr val="000000"/>
                </a:solidFill>
                <a:latin typeface="Open Sans"/>
                <a:ea typeface="Open Sans"/>
                <a:cs typeface="Open Sans"/>
                <a:sym typeface="Open Sans"/>
              </a:rPr>
              <a:t>varētu raksturot Mirdzu</a:t>
            </a:r>
          </a:p>
          <a:p>
            <a:pPr algn="l">
              <a:lnSpc>
                <a:spcPts val="3249"/>
              </a:lnSpc>
            </a:pPr>
            <a:r>
              <a:rPr lang="en-US" sz="2320">
                <a:solidFill>
                  <a:srgbClr val="000000"/>
                </a:solidFill>
                <a:latin typeface="Open Sans"/>
                <a:ea typeface="Open Sans"/>
                <a:cs typeface="Open Sans"/>
                <a:sym typeface="Open Sans"/>
              </a:rPr>
              <a:t>kā cilvēku, kā darba da-</a:t>
            </a:r>
          </a:p>
          <a:p>
            <a:pPr algn="l">
              <a:lnSpc>
                <a:spcPts val="3249"/>
              </a:lnSpc>
            </a:pPr>
            <a:r>
              <a:rPr lang="en-US" sz="2320">
                <a:solidFill>
                  <a:srgbClr val="000000"/>
                </a:solidFill>
                <a:latin typeface="Open Sans"/>
                <a:ea typeface="Open Sans"/>
                <a:cs typeface="Open Sans"/>
                <a:sym typeface="Open Sans"/>
              </a:rPr>
              <a:t>rītāju. </a:t>
            </a:r>
          </a:p>
        </p:txBody>
      </p:sp>
      <p:sp>
        <p:nvSpPr>
          <p:cNvPr id="6" name="TextBox 6"/>
          <p:cNvSpPr txBox="1"/>
          <p:nvPr/>
        </p:nvSpPr>
        <p:spPr>
          <a:xfrm>
            <a:off x="6145583" y="981075"/>
            <a:ext cx="6212028" cy="4903699"/>
          </a:xfrm>
          <a:prstGeom prst="rect">
            <a:avLst/>
          </a:prstGeom>
        </p:spPr>
        <p:txBody>
          <a:bodyPr lIns="0" tIns="0" rIns="0" bIns="0" rtlCol="0" anchor="t">
            <a:spAutoFit/>
          </a:bodyPr>
          <a:lstStyle/>
          <a:p>
            <a:pPr algn="l">
              <a:lnSpc>
                <a:spcPts val="3242"/>
              </a:lnSpc>
            </a:pPr>
            <a:r>
              <a:rPr lang="en-US" sz="2315">
                <a:solidFill>
                  <a:srgbClr val="000000"/>
                </a:solidFill>
                <a:latin typeface="Open Sans"/>
                <a:ea typeface="Open Sans"/>
                <a:cs typeface="Open Sans"/>
                <a:sym typeface="Open Sans"/>
              </a:rPr>
              <a:t>Aizvadītais darba gads</a:t>
            </a:r>
          </a:p>
          <a:p>
            <a:pPr algn="l">
              <a:lnSpc>
                <a:spcPts val="3242"/>
              </a:lnSpc>
            </a:pPr>
            <a:r>
              <a:rPr lang="en-US" sz="2315" b="1">
                <a:solidFill>
                  <a:srgbClr val="000000"/>
                </a:solidFill>
                <a:latin typeface="Open Sans Bold"/>
                <a:ea typeface="Open Sans Bold"/>
                <a:cs typeface="Open Sans Bold"/>
                <a:sym typeface="Open Sans Bold"/>
              </a:rPr>
              <a:t>Gārsenes ciema bibliotē-</a:t>
            </a:r>
          </a:p>
          <a:p>
            <a:pPr algn="l">
              <a:lnSpc>
                <a:spcPts val="3242"/>
              </a:lnSpc>
            </a:pPr>
            <a:r>
              <a:rPr lang="en-US" sz="2315" b="1">
                <a:solidFill>
                  <a:srgbClr val="000000"/>
                </a:solidFill>
                <a:latin typeface="Open Sans Bold"/>
                <a:ea typeface="Open Sans Bold"/>
                <a:cs typeface="Open Sans Bold"/>
                <a:sym typeface="Open Sans Bold"/>
              </a:rPr>
              <a:t>kai</a:t>
            </a:r>
            <a:r>
              <a:rPr lang="en-US" sz="2315">
                <a:solidFill>
                  <a:srgbClr val="000000"/>
                </a:solidFill>
                <a:latin typeface="Open Sans"/>
                <a:ea typeface="Open Sans"/>
                <a:cs typeface="Open Sans"/>
                <a:sym typeface="Open Sans"/>
              </a:rPr>
              <a:t> bijis veiksmīgs. Dro-</a:t>
            </a:r>
          </a:p>
          <a:p>
            <a:pPr algn="l">
              <a:lnSpc>
                <a:spcPts val="3242"/>
              </a:lnSpc>
            </a:pPr>
            <a:r>
              <a:rPr lang="en-US" sz="2315">
                <a:solidFill>
                  <a:srgbClr val="000000"/>
                </a:solidFill>
                <a:latin typeface="Open Sans"/>
                <a:ea typeface="Open Sans"/>
                <a:cs typeface="Open Sans"/>
                <a:sym typeface="Open Sans"/>
              </a:rPr>
              <a:t>ši var teikt, ka panākta</a:t>
            </a:r>
          </a:p>
          <a:p>
            <a:pPr algn="l">
              <a:lnSpc>
                <a:spcPts val="3242"/>
              </a:lnSpc>
            </a:pPr>
            <a:r>
              <a:rPr lang="en-US" sz="2315">
                <a:solidFill>
                  <a:srgbClr val="000000"/>
                </a:solidFill>
                <a:latin typeface="Open Sans"/>
                <a:ea typeface="Open Sans"/>
                <a:cs typeface="Open Sans"/>
                <a:sym typeface="Open Sans"/>
              </a:rPr>
              <a:t>visciešākā, visaktīvākā</a:t>
            </a:r>
          </a:p>
          <a:p>
            <a:pPr algn="l">
              <a:lnSpc>
                <a:spcPts val="3242"/>
              </a:lnSpc>
            </a:pPr>
            <a:r>
              <a:rPr lang="en-US" sz="2315">
                <a:solidFill>
                  <a:srgbClr val="000000"/>
                </a:solidFill>
                <a:latin typeface="Open Sans"/>
                <a:ea typeface="Open Sans"/>
                <a:cs typeface="Open Sans"/>
                <a:sym typeface="Open Sans"/>
              </a:rPr>
              <a:t>sadarbība  ar mazajiem</a:t>
            </a:r>
          </a:p>
          <a:p>
            <a:pPr algn="l">
              <a:lnSpc>
                <a:spcPts val="3242"/>
              </a:lnSpc>
            </a:pPr>
            <a:r>
              <a:rPr lang="en-US" sz="2315">
                <a:solidFill>
                  <a:srgbClr val="000000"/>
                </a:solidFill>
                <a:latin typeface="Open Sans"/>
                <a:ea typeface="Open Sans"/>
                <a:cs typeface="Open Sans"/>
                <a:sym typeface="Open Sans"/>
              </a:rPr>
              <a:t>lasītājiem un skolas pe-</a:t>
            </a:r>
          </a:p>
          <a:p>
            <a:pPr algn="l">
              <a:lnSpc>
                <a:spcPts val="3242"/>
              </a:lnSpc>
            </a:pPr>
            <a:r>
              <a:rPr lang="en-US" sz="2315">
                <a:solidFill>
                  <a:srgbClr val="000000"/>
                </a:solidFill>
                <a:latin typeface="Open Sans"/>
                <a:ea typeface="Open Sans"/>
                <a:cs typeface="Open Sans"/>
                <a:sym typeface="Open Sans"/>
              </a:rPr>
              <a:t>dagogu kolektīvu. Par to</a:t>
            </a:r>
          </a:p>
          <a:p>
            <a:pPr algn="l">
              <a:lnSpc>
                <a:spcPts val="3242"/>
              </a:lnSpc>
            </a:pPr>
            <a:r>
              <a:rPr lang="en-US" sz="2315">
                <a:solidFill>
                  <a:srgbClr val="000000"/>
                </a:solidFill>
                <a:latin typeface="Open Sans"/>
                <a:ea typeface="Open Sans"/>
                <a:cs typeface="Open Sans"/>
                <a:sym typeface="Open Sans"/>
              </a:rPr>
              <a:t>liecina tas fakts, ka par</a:t>
            </a:r>
          </a:p>
          <a:p>
            <a:pPr algn="l">
              <a:lnSpc>
                <a:spcPts val="3242"/>
              </a:lnSpc>
            </a:pPr>
            <a:r>
              <a:rPr lang="en-US" sz="2315">
                <a:solidFill>
                  <a:srgbClr val="000000"/>
                </a:solidFill>
                <a:latin typeface="Open Sans"/>
                <a:ea typeface="Open Sans"/>
                <a:cs typeface="Open Sans"/>
                <a:sym typeface="Open Sans"/>
              </a:rPr>
              <a:t>lasītājiem kļuvuši 90 pro-</a:t>
            </a:r>
          </a:p>
          <a:p>
            <a:pPr algn="l">
              <a:lnSpc>
                <a:spcPts val="3242"/>
              </a:lnSpc>
            </a:pPr>
            <a:r>
              <a:rPr lang="en-US" sz="2315">
                <a:solidFill>
                  <a:srgbClr val="000000"/>
                </a:solidFill>
                <a:latin typeface="Open Sans"/>
                <a:ea typeface="Open Sans"/>
                <a:cs typeface="Open Sans"/>
                <a:sym typeface="Open Sans"/>
              </a:rPr>
              <a:t>centi mikrorajona skolē-</a:t>
            </a:r>
          </a:p>
          <a:p>
            <a:pPr algn="l">
              <a:lnSpc>
                <a:spcPts val="3242"/>
              </a:lnSpc>
            </a:pPr>
            <a:r>
              <a:rPr lang="en-US" sz="2315">
                <a:solidFill>
                  <a:srgbClr val="000000"/>
                </a:solidFill>
                <a:latin typeface="Open Sans"/>
                <a:ea typeface="Open Sans"/>
                <a:cs typeface="Open Sans"/>
                <a:sym typeface="Open Sans"/>
              </a:rPr>
              <a:t>nu.</a:t>
            </a:r>
          </a:p>
        </p:txBody>
      </p:sp>
      <p:sp>
        <p:nvSpPr>
          <p:cNvPr id="7" name="TextBox 7"/>
          <p:cNvSpPr txBox="1"/>
          <p:nvPr/>
        </p:nvSpPr>
        <p:spPr>
          <a:xfrm>
            <a:off x="6145583" y="5972506"/>
            <a:ext cx="6477685" cy="3564461"/>
          </a:xfrm>
          <a:prstGeom prst="rect">
            <a:avLst/>
          </a:prstGeom>
        </p:spPr>
        <p:txBody>
          <a:bodyPr lIns="0" tIns="0" rIns="0" bIns="0" rtlCol="0" anchor="t">
            <a:spAutoFit/>
          </a:bodyPr>
          <a:lstStyle/>
          <a:p>
            <a:pPr algn="l">
              <a:lnSpc>
                <a:spcPts val="3243"/>
              </a:lnSpc>
            </a:pPr>
            <a:r>
              <a:rPr lang="en-US" sz="2316">
                <a:solidFill>
                  <a:srgbClr val="000000"/>
                </a:solidFill>
                <a:latin typeface="Open Sans"/>
                <a:ea typeface="Open Sans"/>
                <a:cs typeface="Open Sans"/>
                <a:sym typeface="Open Sans"/>
              </a:rPr>
              <a:t>Šis pilnvērtīgais, kvali-</a:t>
            </a:r>
          </a:p>
          <a:p>
            <a:pPr algn="l">
              <a:lnSpc>
                <a:spcPts val="3243"/>
              </a:lnSpc>
            </a:pPr>
            <a:r>
              <a:rPr lang="en-US" sz="2316">
                <a:solidFill>
                  <a:srgbClr val="000000"/>
                </a:solidFill>
                <a:latin typeface="Open Sans"/>
                <a:ea typeface="Open Sans"/>
                <a:cs typeface="Open Sans"/>
                <a:sym typeface="Open Sans"/>
              </a:rPr>
              <a:t>tatīvais darbs nav palicis</a:t>
            </a:r>
          </a:p>
          <a:p>
            <a:pPr algn="l">
              <a:lnSpc>
                <a:spcPts val="3243"/>
              </a:lnSpc>
            </a:pPr>
            <a:r>
              <a:rPr lang="en-US" sz="2316">
                <a:solidFill>
                  <a:srgbClr val="000000"/>
                </a:solidFill>
                <a:latin typeface="Open Sans"/>
                <a:ea typeface="Open Sans"/>
                <a:cs typeface="Open Sans"/>
                <a:sym typeface="Open Sans"/>
              </a:rPr>
              <a:t>bez ievērības -1978.</a:t>
            </a:r>
          </a:p>
          <a:p>
            <a:pPr algn="l">
              <a:lnSpc>
                <a:spcPts val="3243"/>
              </a:lnSpc>
            </a:pPr>
            <a:r>
              <a:rPr lang="en-US" sz="2316">
                <a:solidFill>
                  <a:srgbClr val="000000"/>
                </a:solidFill>
                <a:latin typeface="Open Sans"/>
                <a:ea typeface="Open Sans"/>
                <a:cs typeface="Open Sans"/>
                <a:sym typeface="Open Sans"/>
              </a:rPr>
              <a:t>gadā </a:t>
            </a:r>
            <a:r>
              <a:rPr lang="en-US" sz="2316" b="1">
                <a:solidFill>
                  <a:srgbClr val="000000"/>
                </a:solidFill>
                <a:latin typeface="Open Sans Bold"/>
                <a:ea typeface="Open Sans Bold"/>
                <a:cs typeface="Open Sans Bold"/>
                <a:sym typeface="Open Sans Bold"/>
              </a:rPr>
              <a:t>Gārsenes bibliotē-</a:t>
            </a:r>
          </a:p>
          <a:p>
            <a:pPr algn="l">
              <a:lnSpc>
                <a:spcPts val="3243"/>
              </a:lnSpc>
            </a:pPr>
            <a:r>
              <a:rPr lang="en-US" sz="2316" b="1">
                <a:solidFill>
                  <a:srgbClr val="000000"/>
                </a:solidFill>
                <a:latin typeface="Open Sans Bold"/>
                <a:ea typeface="Open Sans Bold"/>
                <a:cs typeface="Open Sans Bold"/>
                <a:sym typeface="Open Sans Bold"/>
              </a:rPr>
              <a:t>kai </a:t>
            </a:r>
            <a:r>
              <a:rPr lang="en-US" sz="2316">
                <a:solidFill>
                  <a:srgbClr val="000000"/>
                </a:solidFill>
                <a:latin typeface="Open Sans"/>
                <a:ea typeface="Open Sans"/>
                <a:cs typeface="Open Sans"/>
                <a:sym typeface="Open Sans"/>
              </a:rPr>
              <a:t>piešķirts «Teicama</a:t>
            </a:r>
          </a:p>
          <a:p>
            <a:pPr algn="l">
              <a:lnSpc>
                <a:spcPts val="3243"/>
              </a:lnSpc>
            </a:pPr>
            <a:r>
              <a:rPr lang="en-US" sz="2316">
                <a:solidFill>
                  <a:srgbClr val="000000"/>
                </a:solidFill>
                <a:latin typeface="Open Sans"/>
                <a:ea typeface="Open Sans"/>
                <a:cs typeface="Open Sans"/>
                <a:sym typeface="Open Sans"/>
              </a:rPr>
              <a:t>darba bibliotēkas nosau-</a:t>
            </a:r>
          </a:p>
          <a:p>
            <a:pPr algn="l">
              <a:lnSpc>
                <a:spcPts val="3243"/>
              </a:lnSpc>
            </a:pPr>
            <a:r>
              <a:rPr lang="en-US" sz="2316">
                <a:solidFill>
                  <a:srgbClr val="000000"/>
                </a:solidFill>
                <a:latin typeface="Open Sans"/>
                <a:ea typeface="Open Sans"/>
                <a:cs typeface="Open Sans"/>
                <a:sym typeface="Open Sans"/>
              </a:rPr>
              <a:t>kums.</a:t>
            </a:r>
          </a:p>
          <a:p>
            <a:pPr algn="l">
              <a:lnSpc>
                <a:spcPts val="2823"/>
              </a:lnSpc>
            </a:pPr>
            <a:endParaRPr lang="en-US" sz="2316">
              <a:solidFill>
                <a:srgbClr val="000000"/>
              </a:solidFill>
              <a:latin typeface="Open Sans"/>
              <a:ea typeface="Open Sans"/>
              <a:cs typeface="Open Sans"/>
              <a:sym typeface="Open Sans"/>
            </a:endParaRPr>
          </a:p>
          <a:p>
            <a:pPr algn="l">
              <a:lnSpc>
                <a:spcPts val="2823"/>
              </a:lnSpc>
            </a:pPr>
            <a:r>
              <a:rPr lang="en-US" sz="2016">
                <a:solidFill>
                  <a:srgbClr val="000000"/>
                </a:solidFill>
                <a:latin typeface="Open Sans"/>
                <a:ea typeface="Open Sans"/>
                <a:cs typeface="Open Sans"/>
                <a:sym typeface="Open Sans"/>
              </a:rPr>
              <a:t>Padomju Daugava, Nr.19 (13.02. 1979)</a:t>
            </a:r>
          </a:p>
        </p:txBody>
      </p:sp>
      <p:sp>
        <p:nvSpPr>
          <p:cNvPr id="8" name="Freeform 8"/>
          <p:cNvSpPr/>
          <p:nvPr/>
        </p:nvSpPr>
        <p:spPr>
          <a:xfrm>
            <a:off x="12052956" y="2393513"/>
            <a:ext cx="5368895" cy="5757528"/>
          </a:xfrm>
          <a:custGeom>
            <a:avLst/>
            <a:gdLst/>
            <a:ahLst/>
            <a:cxnLst/>
            <a:rect l="l" t="t" r="r" b="b"/>
            <a:pathLst>
              <a:path w="5368895" h="5757528">
                <a:moveTo>
                  <a:pt x="0" y="0"/>
                </a:moveTo>
                <a:lnTo>
                  <a:pt x="5368895" y="0"/>
                </a:lnTo>
                <a:lnTo>
                  <a:pt x="5368895" y="5757528"/>
                </a:lnTo>
                <a:lnTo>
                  <a:pt x="0" y="5757528"/>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6912787" y="782320"/>
            <a:ext cx="9573902" cy="8524240"/>
          </a:xfrm>
          <a:prstGeom prst="rect">
            <a:avLst/>
          </a:prstGeom>
        </p:spPr>
        <p:txBody>
          <a:bodyPr lIns="0" tIns="0" rIns="0" bIns="0" rtlCol="0" anchor="t">
            <a:spAutoFit/>
          </a:bodyPr>
          <a:lstStyle/>
          <a:p>
            <a:pPr algn="ctr">
              <a:lnSpc>
                <a:spcPts val="4340"/>
              </a:lnSpc>
            </a:pPr>
            <a:r>
              <a:rPr lang="en-US" sz="3100">
                <a:solidFill>
                  <a:srgbClr val="000000"/>
                </a:solidFill>
                <a:latin typeface="Open Sans"/>
                <a:ea typeface="Open Sans"/>
                <a:cs typeface="Open Sans"/>
                <a:sym typeface="Open Sans"/>
              </a:rPr>
              <a:t>Par personisko ieguldījumu</a:t>
            </a:r>
          </a:p>
          <a:p>
            <a:pPr algn="ctr">
              <a:lnSpc>
                <a:spcPts val="4340"/>
              </a:lnSpc>
            </a:pPr>
            <a:r>
              <a:rPr lang="en-US" sz="3100">
                <a:solidFill>
                  <a:srgbClr val="000000"/>
                </a:solidFill>
                <a:latin typeface="Open Sans"/>
                <a:ea typeface="Open Sans"/>
                <a:cs typeface="Open Sans"/>
                <a:sym typeface="Open Sans"/>
              </a:rPr>
              <a:t> darbā ar lasītājiem</a:t>
            </a:r>
          </a:p>
          <a:p>
            <a:pPr algn="ctr">
              <a:lnSpc>
                <a:spcPts val="4340"/>
              </a:lnSpc>
            </a:pPr>
            <a:r>
              <a:rPr lang="en-US" sz="3100">
                <a:solidFill>
                  <a:srgbClr val="000000"/>
                </a:solidFill>
                <a:latin typeface="Open Sans"/>
                <a:ea typeface="Open Sans"/>
                <a:cs typeface="Open Sans"/>
                <a:sym typeface="Open Sans"/>
              </a:rPr>
              <a:t>PSRS TSSI bronzas meda-</a:t>
            </a:r>
          </a:p>
          <a:p>
            <a:pPr algn="ctr">
              <a:lnSpc>
                <a:spcPts val="4340"/>
              </a:lnSpc>
            </a:pPr>
            <a:r>
              <a:rPr lang="en-US" sz="3100">
                <a:solidFill>
                  <a:srgbClr val="000000"/>
                </a:solidFill>
                <a:latin typeface="Open Sans"/>
                <a:ea typeface="Open Sans"/>
                <a:cs typeface="Open Sans"/>
                <a:sym typeface="Open Sans"/>
              </a:rPr>
              <a:t>ļas saņēma pilsētas bērnu</a:t>
            </a:r>
          </a:p>
          <a:p>
            <a:pPr algn="ctr">
              <a:lnSpc>
                <a:spcPts val="4340"/>
              </a:lnSpc>
            </a:pPr>
            <a:r>
              <a:rPr lang="en-US" sz="3100">
                <a:solidFill>
                  <a:srgbClr val="000000"/>
                </a:solidFill>
                <a:latin typeface="Open Sans"/>
                <a:ea typeface="Open Sans"/>
                <a:cs typeface="Open Sans"/>
                <a:sym typeface="Open Sans"/>
              </a:rPr>
              <a:t>bibliotēkas vadītāja Ruta</a:t>
            </a:r>
          </a:p>
          <a:p>
            <a:pPr algn="ctr">
              <a:lnSpc>
                <a:spcPts val="4340"/>
              </a:lnSpc>
            </a:pPr>
            <a:r>
              <a:rPr lang="en-US" sz="3100">
                <a:solidFill>
                  <a:srgbClr val="000000"/>
                </a:solidFill>
                <a:latin typeface="Open Sans"/>
                <a:ea typeface="Open Sans"/>
                <a:cs typeface="Open Sans"/>
                <a:sym typeface="Open Sans"/>
              </a:rPr>
              <a:t>Sirsniņa, rajona centrālās</a:t>
            </a:r>
          </a:p>
          <a:p>
            <a:pPr algn="ctr">
              <a:lnSpc>
                <a:spcPts val="4340"/>
              </a:lnSpc>
            </a:pPr>
            <a:r>
              <a:rPr lang="en-US" sz="3100">
                <a:solidFill>
                  <a:srgbClr val="000000"/>
                </a:solidFill>
                <a:latin typeface="Open Sans"/>
                <a:ea typeface="Open Sans"/>
                <a:cs typeface="Open Sans"/>
                <a:sym typeface="Open Sans"/>
              </a:rPr>
              <a:t>bibliotēkas vecākā bibliotekā-</a:t>
            </a:r>
          </a:p>
          <a:p>
            <a:pPr algn="ctr">
              <a:lnSpc>
                <a:spcPts val="4340"/>
              </a:lnSpc>
            </a:pPr>
            <a:r>
              <a:rPr lang="en-US" sz="3100">
                <a:solidFill>
                  <a:srgbClr val="000000"/>
                </a:solidFill>
                <a:latin typeface="Open Sans"/>
                <a:ea typeface="Open Sans"/>
                <a:cs typeface="Open Sans"/>
                <a:sym typeface="Open Sans"/>
              </a:rPr>
              <a:t>re Liliāna Čukste, Viesītes</a:t>
            </a:r>
          </a:p>
          <a:p>
            <a:pPr algn="ctr">
              <a:lnSpc>
                <a:spcPts val="4340"/>
              </a:lnSpc>
            </a:pPr>
            <a:r>
              <a:rPr lang="en-US" sz="3100">
                <a:solidFill>
                  <a:srgbClr val="000000"/>
                </a:solidFill>
                <a:latin typeface="Open Sans"/>
                <a:ea typeface="Open Sans"/>
                <a:cs typeface="Open Sans"/>
                <a:sym typeface="Open Sans"/>
              </a:rPr>
              <a:t>pilsētas bibliotēkas vecākā</a:t>
            </a:r>
          </a:p>
          <a:p>
            <a:pPr algn="ctr">
              <a:lnSpc>
                <a:spcPts val="4340"/>
              </a:lnSpc>
            </a:pPr>
            <a:r>
              <a:rPr lang="en-US" sz="3100">
                <a:solidFill>
                  <a:srgbClr val="000000"/>
                </a:solidFill>
                <a:latin typeface="Open Sans"/>
                <a:ea typeface="Open Sans"/>
                <a:cs typeface="Open Sans"/>
                <a:sym typeface="Open Sans"/>
              </a:rPr>
              <a:t>bibliotekāre Maiga Turļuka,</a:t>
            </a:r>
          </a:p>
          <a:p>
            <a:pPr algn="ctr">
              <a:lnSpc>
                <a:spcPts val="4340"/>
              </a:lnSpc>
            </a:pPr>
            <a:r>
              <a:rPr lang="en-US" sz="3100" b="1">
                <a:solidFill>
                  <a:srgbClr val="000000"/>
                </a:solidFill>
                <a:latin typeface="Open Sans Bold"/>
                <a:ea typeface="Open Sans Bold"/>
                <a:cs typeface="Open Sans Bold"/>
                <a:sym typeface="Open Sans Bold"/>
              </a:rPr>
              <a:t>Gārsenes ciema bibliotēkas</a:t>
            </a:r>
          </a:p>
          <a:p>
            <a:pPr algn="ctr">
              <a:lnSpc>
                <a:spcPts val="4340"/>
              </a:lnSpc>
            </a:pPr>
            <a:r>
              <a:rPr lang="en-US" sz="3100" b="1">
                <a:solidFill>
                  <a:srgbClr val="000000"/>
                </a:solidFill>
                <a:latin typeface="Open Sans Bold"/>
                <a:ea typeface="Open Sans Bold"/>
                <a:cs typeface="Open Sans Bold"/>
                <a:sym typeface="Open Sans Bold"/>
              </a:rPr>
              <a:t>vadītāja Mirdza Rācene</a:t>
            </a:r>
            <a:r>
              <a:rPr lang="en-US" sz="3100">
                <a:solidFill>
                  <a:srgbClr val="000000"/>
                </a:solidFill>
                <a:latin typeface="Open Sans"/>
                <a:ea typeface="Open Sans"/>
                <a:cs typeface="Open Sans"/>
                <a:sym typeface="Open Sans"/>
              </a:rPr>
              <a:t> un</a:t>
            </a:r>
          </a:p>
          <a:p>
            <a:pPr algn="ctr">
              <a:lnSpc>
                <a:spcPts val="4340"/>
              </a:lnSpc>
            </a:pPr>
            <a:r>
              <a:rPr lang="en-US" sz="3100">
                <a:solidFill>
                  <a:srgbClr val="000000"/>
                </a:solidFill>
                <a:latin typeface="Open Sans"/>
                <a:ea typeface="Open Sans"/>
                <a:cs typeface="Open Sans"/>
                <a:sym typeface="Open Sans"/>
              </a:rPr>
              <a:t>Kūku ciema pirmās bibliotē-</a:t>
            </a:r>
          </a:p>
          <a:p>
            <a:pPr algn="ctr">
              <a:lnSpc>
                <a:spcPts val="4340"/>
              </a:lnSpc>
            </a:pPr>
            <a:r>
              <a:rPr lang="en-US" sz="3100">
                <a:solidFill>
                  <a:srgbClr val="000000"/>
                </a:solidFill>
                <a:latin typeface="Open Sans"/>
                <a:ea typeface="Open Sans"/>
                <a:cs typeface="Open Sans"/>
                <a:sym typeface="Open Sans"/>
              </a:rPr>
              <a:t>kas vadītāja Aina Reņko.</a:t>
            </a:r>
          </a:p>
          <a:p>
            <a:pPr algn="ctr">
              <a:lnSpc>
                <a:spcPts val="4340"/>
              </a:lnSpc>
            </a:pPr>
            <a:endParaRPr lang="en-US" sz="3100">
              <a:solidFill>
                <a:srgbClr val="000000"/>
              </a:solidFill>
              <a:latin typeface="Open Sans"/>
              <a:ea typeface="Open Sans"/>
              <a:cs typeface="Open Sans"/>
              <a:sym typeface="Open Sans"/>
            </a:endParaRPr>
          </a:p>
          <a:p>
            <a:pPr algn="ctr">
              <a:lnSpc>
                <a:spcPts val="3080"/>
              </a:lnSpc>
            </a:pPr>
            <a:r>
              <a:rPr lang="en-US" sz="2200">
                <a:solidFill>
                  <a:srgbClr val="000000"/>
                </a:solidFill>
                <a:latin typeface="Open Sans"/>
                <a:ea typeface="Open Sans"/>
                <a:cs typeface="Open Sans"/>
                <a:sym typeface="Open Sans"/>
              </a:rPr>
              <a:t>Padomju Daugava, Nr.126 (23.10.1979)</a:t>
            </a:r>
          </a:p>
        </p:txBody>
      </p:sp>
      <p:sp>
        <p:nvSpPr>
          <p:cNvPr id="6" name="Freeform 6"/>
          <p:cNvSpPr/>
          <p:nvPr/>
        </p:nvSpPr>
        <p:spPr>
          <a:xfrm>
            <a:off x="15251002" y="5890685"/>
            <a:ext cx="2471374" cy="2650267"/>
          </a:xfrm>
          <a:custGeom>
            <a:avLst/>
            <a:gdLst/>
            <a:ahLst/>
            <a:cxnLst/>
            <a:rect l="l" t="t" r="r" b="b"/>
            <a:pathLst>
              <a:path w="2471374" h="2650267">
                <a:moveTo>
                  <a:pt x="0" y="0"/>
                </a:moveTo>
                <a:lnTo>
                  <a:pt x="2471374" y="0"/>
                </a:lnTo>
                <a:lnTo>
                  <a:pt x="2471374" y="2650268"/>
                </a:lnTo>
                <a:lnTo>
                  <a:pt x="0" y="265026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2089184" y="2019572"/>
            <a:ext cx="3181648" cy="238061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Open Sans"/>
                <a:ea typeface="Open Sans"/>
                <a:cs typeface="Open Sans"/>
                <a:sym typeface="Open Sans"/>
              </a:rPr>
              <a:t>Jēkabpils rajona</a:t>
            </a:r>
          </a:p>
          <a:p>
            <a:pPr algn="ctr">
              <a:lnSpc>
                <a:spcPts val="4759"/>
              </a:lnSpc>
              <a:spcBef>
                <a:spcPct val="0"/>
              </a:spcBef>
            </a:pPr>
            <a:r>
              <a:rPr lang="en-US" sz="3399">
                <a:solidFill>
                  <a:srgbClr val="000000"/>
                </a:solidFill>
                <a:latin typeface="Open Sans"/>
                <a:ea typeface="Open Sans"/>
                <a:cs typeface="Open Sans"/>
                <a:sym typeface="Open Sans"/>
              </a:rPr>
              <a:t>Goda plāksnē:</a:t>
            </a:r>
          </a:p>
          <a:p>
            <a:pPr algn="ctr">
              <a:lnSpc>
                <a:spcPts val="4759"/>
              </a:lnSpc>
              <a:spcBef>
                <a:spcPct val="0"/>
              </a:spcBef>
            </a:pPr>
            <a:endParaRPr lang="en-US" sz="3399">
              <a:solidFill>
                <a:srgbClr val="000000"/>
              </a:solidFill>
              <a:latin typeface="Open Sans"/>
              <a:ea typeface="Open Sans"/>
              <a:cs typeface="Open Sans"/>
              <a:sym typeface="Open Sans"/>
            </a:endParaRPr>
          </a:p>
          <a:p>
            <a:pPr algn="ctr">
              <a:lnSpc>
                <a:spcPts val="4759"/>
              </a:lnSpc>
              <a:spcBef>
                <a:spcPct val="0"/>
              </a:spcBef>
            </a:pPr>
            <a:endParaRPr lang="en-US" sz="3399">
              <a:solidFill>
                <a:srgbClr val="000000"/>
              </a:solidFill>
              <a:latin typeface="Open Sans"/>
              <a:ea typeface="Open Sans"/>
              <a:cs typeface="Open Sans"/>
              <a:sym typeface="Open Sans"/>
            </a:endParaRPr>
          </a:p>
        </p:txBody>
      </p:sp>
      <p:sp>
        <p:nvSpPr>
          <p:cNvPr id="8" name="TextBox 8"/>
          <p:cNvSpPr txBox="1"/>
          <p:nvPr/>
        </p:nvSpPr>
        <p:spPr>
          <a:xfrm>
            <a:off x="1560411" y="3766928"/>
            <a:ext cx="4239195" cy="3776980"/>
          </a:xfrm>
          <a:prstGeom prst="rect">
            <a:avLst/>
          </a:prstGeom>
        </p:spPr>
        <p:txBody>
          <a:bodyPr lIns="0" tIns="0" rIns="0" bIns="0" rtlCol="0" anchor="t">
            <a:spAutoFit/>
          </a:bodyPr>
          <a:lstStyle/>
          <a:p>
            <a:pPr algn="ctr">
              <a:lnSpc>
                <a:spcPts val="4759"/>
              </a:lnSpc>
              <a:spcBef>
                <a:spcPct val="0"/>
              </a:spcBef>
            </a:pPr>
            <a:r>
              <a:rPr lang="en-US" sz="3399" b="1">
                <a:solidFill>
                  <a:srgbClr val="000000"/>
                </a:solidFill>
                <a:latin typeface="Open Sans Bold"/>
                <a:ea typeface="Open Sans Bold"/>
                <a:cs typeface="Open Sans Bold"/>
                <a:sym typeface="Open Sans Bold"/>
              </a:rPr>
              <a:t>Mirdza RĀCENE Gārsenes ciema bibliotēkas vadītāja</a:t>
            </a:r>
          </a:p>
          <a:p>
            <a:pPr algn="ctr">
              <a:lnSpc>
                <a:spcPts val="4759"/>
              </a:lnSpc>
              <a:spcBef>
                <a:spcPct val="0"/>
              </a:spcBef>
            </a:pPr>
            <a:endParaRPr lang="en-US" sz="3399" b="1">
              <a:solidFill>
                <a:srgbClr val="000000"/>
              </a:solidFill>
              <a:latin typeface="Open Sans Bold"/>
              <a:ea typeface="Open Sans Bold"/>
              <a:cs typeface="Open Sans Bold"/>
              <a:sym typeface="Open Sans Bold"/>
            </a:endParaRPr>
          </a:p>
          <a:p>
            <a:pPr algn="ctr">
              <a:lnSpc>
                <a:spcPts val="3080"/>
              </a:lnSpc>
              <a:spcBef>
                <a:spcPct val="0"/>
              </a:spcBef>
            </a:pPr>
            <a:r>
              <a:rPr lang="en-US" sz="2200">
                <a:solidFill>
                  <a:srgbClr val="000000"/>
                </a:solidFill>
                <a:latin typeface="Open Sans"/>
                <a:ea typeface="Open Sans"/>
                <a:cs typeface="Open Sans"/>
                <a:sym typeface="Open Sans"/>
              </a:rPr>
              <a:t>Padomju Daugava, Nr.53(01.05.1974)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1925134" y="407703"/>
            <a:ext cx="8872872" cy="10002462"/>
          </a:xfrm>
          <a:prstGeom prst="rect">
            <a:avLst/>
          </a:prstGeom>
        </p:spPr>
        <p:txBody>
          <a:bodyPr lIns="0" tIns="0" rIns="0" bIns="0" rtlCol="0" anchor="t">
            <a:spAutoFit/>
          </a:bodyPr>
          <a:lstStyle/>
          <a:p>
            <a:pPr algn="l">
              <a:lnSpc>
                <a:spcPts val="5503"/>
              </a:lnSpc>
            </a:pPr>
            <a:r>
              <a:rPr lang="en-US" sz="3930" b="1">
                <a:solidFill>
                  <a:srgbClr val="000000"/>
                </a:solidFill>
                <a:latin typeface="Open Sans Bold"/>
                <a:ea typeface="Open Sans Bold"/>
                <a:cs typeface="Open Sans Bold"/>
                <a:sym typeface="Open Sans Bold"/>
              </a:rPr>
              <a:t>PIRMĀ BIBLIOTĒKA GĀRSENĒ:</a:t>
            </a:r>
          </a:p>
          <a:p>
            <a:pPr algn="l">
              <a:lnSpc>
                <a:spcPts val="3813"/>
              </a:lnSpc>
            </a:pPr>
            <a:endParaRPr lang="en-US" sz="3930" b="1">
              <a:solidFill>
                <a:srgbClr val="000000"/>
              </a:solidFill>
              <a:latin typeface="Open Sans Bold"/>
              <a:ea typeface="Open Sans Bold"/>
              <a:cs typeface="Open Sans Bold"/>
              <a:sym typeface="Open Sans Bold"/>
            </a:endParaRPr>
          </a:p>
          <a:p>
            <a:pPr algn="l">
              <a:lnSpc>
                <a:spcPts val="3813"/>
              </a:lnSpc>
              <a:spcBef>
                <a:spcPct val="0"/>
              </a:spcBef>
            </a:pPr>
            <a:r>
              <a:rPr lang="en-US" sz="2723" b="1">
                <a:solidFill>
                  <a:srgbClr val="000000"/>
                </a:solidFill>
                <a:latin typeface="Open Sans Bold"/>
                <a:ea typeface="Open Sans Bold"/>
                <a:cs typeface="Open Sans Bold"/>
                <a:sym typeface="Open Sans Bold"/>
              </a:rPr>
              <a:t>Gārsenes Bajāru bibliotēka nodibinājās 1911.g.</a:t>
            </a:r>
          </a:p>
          <a:p>
            <a:pPr algn="l">
              <a:lnSpc>
                <a:spcPts val="2277"/>
              </a:lnSpc>
              <a:spcBef>
                <a:spcPct val="0"/>
              </a:spcBef>
            </a:pPr>
            <a:endParaRPr lang="en-US" sz="2723" b="1">
              <a:solidFill>
                <a:srgbClr val="000000"/>
              </a:solidFill>
              <a:latin typeface="Open Sans Bold"/>
              <a:ea typeface="Open Sans Bold"/>
              <a:cs typeface="Open Sans Bold"/>
              <a:sym typeface="Open Sans Bold"/>
            </a:endParaRPr>
          </a:p>
          <a:p>
            <a:pPr algn="ctr">
              <a:lnSpc>
                <a:spcPts val="3813"/>
              </a:lnSpc>
              <a:spcBef>
                <a:spcPct val="0"/>
              </a:spcBef>
            </a:pPr>
            <a:r>
              <a:rPr lang="en-US" sz="2723">
                <a:solidFill>
                  <a:srgbClr val="000000"/>
                </a:solidFill>
                <a:latin typeface="Open Sans"/>
                <a:ea typeface="Open Sans"/>
                <a:cs typeface="Open Sans"/>
                <a:sym typeface="Open Sans"/>
              </a:rPr>
              <a:t>Dibinātāji bija:</a:t>
            </a:r>
          </a:p>
          <a:p>
            <a:pPr algn="ctr">
              <a:lnSpc>
                <a:spcPts val="3813"/>
              </a:lnSpc>
              <a:spcBef>
                <a:spcPct val="0"/>
              </a:spcBef>
            </a:pPr>
            <a:r>
              <a:rPr lang="en-US" sz="2723">
                <a:solidFill>
                  <a:srgbClr val="000000"/>
                </a:solidFill>
                <a:latin typeface="Open Sans"/>
                <a:ea typeface="Open Sans"/>
                <a:cs typeface="Open Sans"/>
                <a:sym typeface="Open Sans"/>
              </a:rPr>
              <a:t> P. Purens, </a:t>
            </a:r>
          </a:p>
          <a:p>
            <a:pPr algn="ctr">
              <a:lnSpc>
                <a:spcPts val="3813"/>
              </a:lnSpc>
              <a:spcBef>
                <a:spcPct val="0"/>
              </a:spcBef>
            </a:pPr>
            <a:r>
              <a:rPr lang="en-US" sz="2723">
                <a:solidFill>
                  <a:srgbClr val="000000"/>
                </a:solidFill>
                <a:latin typeface="Open Sans"/>
                <a:ea typeface="Open Sans"/>
                <a:cs typeface="Open Sans"/>
                <a:sym typeface="Open Sans"/>
              </a:rPr>
              <a:t>J. Purens,</a:t>
            </a:r>
          </a:p>
          <a:p>
            <a:pPr algn="ctr">
              <a:lnSpc>
                <a:spcPts val="3813"/>
              </a:lnSpc>
              <a:spcBef>
                <a:spcPct val="0"/>
              </a:spcBef>
            </a:pPr>
            <a:r>
              <a:rPr lang="en-US" sz="2723">
                <a:solidFill>
                  <a:srgbClr val="000000"/>
                </a:solidFill>
                <a:latin typeface="Open Sans"/>
                <a:ea typeface="Open Sans"/>
                <a:cs typeface="Open Sans"/>
                <a:sym typeface="Open Sans"/>
              </a:rPr>
              <a:t> J.Kulitans,</a:t>
            </a:r>
          </a:p>
          <a:p>
            <a:pPr algn="ctr">
              <a:lnSpc>
                <a:spcPts val="3813"/>
              </a:lnSpc>
              <a:spcBef>
                <a:spcPct val="0"/>
              </a:spcBef>
            </a:pPr>
            <a:r>
              <a:rPr lang="en-US" sz="2723">
                <a:solidFill>
                  <a:srgbClr val="000000"/>
                </a:solidFill>
                <a:latin typeface="Open Sans"/>
                <a:ea typeface="Open Sans"/>
                <a:cs typeface="Open Sans"/>
                <a:sym typeface="Open Sans"/>
              </a:rPr>
              <a:t> P.Kalniets, </a:t>
            </a:r>
          </a:p>
          <a:p>
            <a:pPr algn="ctr">
              <a:lnSpc>
                <a:spcPts val="3813"/>
              </a:lnSpc>
              <a:spcBef>
                <a:spcPct val="0"/>
              </a:spcBef>
            </a:pPr>
            <a:r>
              <a:rPr lang="en-US" sz="2723">
                <a:solidFill>
                  <a:srgbClr val="000000"/>
                </a:solidFill>
                <a:latin typeface="Open Sans"/>
                <a:ea typeface="Open Sans"/>
                <a:cs typeface="Open Sans"/>
                <a:sym typeface="Open Sans"/>
              </a:rPr>
              <a:t>J. Ramans,</a:t>
            </a:r>
          </a:p>
          <a:p>
            <a:pPr algn="ctr">
              <a:lnSpc>
                <a:spcPts val="3813"/>
              </a:lnSpc>
              <a:spcBef>
                <a:spcPct val="0"/>
              </a:spcBef>
            </a:pPr>
            <a:r>
              <a:rPr lang="en-US" sz="2723">
                <a:solidFill>
                  <a:srgbClr val="000000"/>
                </a:solidFill>
                <a:latin typeface="Open Sans"/>
                <a:ea typeface="Open Sans"/>
                <a:cs typeface="Open Sans"/>
                <a:sym typeface="Open Sans"/>
              </a:rPr>
              <a:t>Fr. Spole,</a:t>
            </a:r>
          </a:p>
          <a:p>
            <a:pPr algn="ctr">
              <a:lnSpc>
                <a:spcPts val="3813"/>
              </a:lnSpc>
              <a:spcBef>
                <a:spcPct val="0"/>
              </a:spcBef>
            </a:pPr>
            <a:r>
              <a:rPr lang="en-US" sz="2723">
                <a:solidFill>
                  <a:srgbClr val="000000"/>
                </a:solidFill>
                <a:latin typeface="Open Sans"/>
                <a:ea typeface="Open Sans"/>
                <a:cs typeface="Open Sans"/>
                <a:sym typeface="Open Sans"/>
              </a:rPr>
              <a:t>J. Udris,</a:t>
            </a:r>
          </a:p>
          <a:p>
            <a:pPr algn="ctr">
              <a:lnSpc>
                <a:spcPts val="3813"/>
              </a:lnSpc>
              <a:spcBef>
                <a:spcPct val="0"/>
              </a:spcBef>
            </a:pPr>
            <a:r>
              <a:rPr lang="en-US" sz="2723">
                <a:solidFill>
                  <a:srgbClr val="000000"/>
                </a:solidFill>
                <a:latin typeface="Open Sans"/>
                <a:ea typeface="Open Sans"/>
                <a:cs typeface="Open Sans"/>
                <a:sym typeface="Open Sans"/>
              </a:rPr>
              <a:t> Jānis un Jose Baltmaņi. </a:t>
            </a:r>
          </a:p>
          <a:p>
            <a:pPr algn="l">
              <a:lnSpc>
                <a:spcPts val="3813"/>
              </a:lnSpc>
            </a:pPr>
            <a:r>
              <a:rPr lang="en-US" sz="2723">
                <a:solidFill>
                  <a:srgbClr val="000000"/>
                </a:solidFill>
                <a:latin typeface="Open Sans"/>
                <a:ea typeface="Open Sans"/>
                <a:cs typeface="Open Sans"/>
                <a:sym typeface="Open Sans"/>
              </a:rPr>
              <a:t>Šīs 9 personas apvienojās un kopīgi sanesa savas  grāmatas un katrs iemaksāja 50 kap.gadā,</a:t>
            </a:r>
          </a:p>
          <a:p>
            <a:pPr algn="l">
              <a:lnSpc>
                <a:spcPts val="1361"/>
              </a:lnSpc>
            </a:pPr>
            <a:endParaRPr lang="en-US" sz="2723">
              <a:solidFill>
                <a:srgbClr val="000000"/>
              </a:solidFill>
              <a:latin typeface="Open Sans"/>
              <a:ea typeface="Open Sans"/>
              <a:cs typeface="Open Sans"/>
              <a:sym typeface="Open Sans"/>
            </a:endParaRPr>
          </a:p>
          <a:p>
            <a:pPr algn="l">
              <a:lnSpc>
                <a:spcPts val="3023"/>
              </a:lnSpc>
            </a:pPr>
            <a:r>
              <a:rPr lang="en-US" sz="2723">
                <a:solidFill>
                  <a:srgbClr val="000000"/>
                </a:solidFill>
                <a:latin typeface="Open Sans"/>
                <a:ea typeface="Open Sans"/>
                <a:cs typeface="Open Sans"/>
                <a:sym typeface="Open Sans"/>
              </a:rPr>
              <a:t> lai varētu nopirkt dažas jaunas grāmatas. Grāmatas glabājās pie viena biedra.</a:t>
            </a:r>
          </a:p>
          <a:p>
            <a:pPr algn="l">
              <a:lnSpc>
                <a:spcPts val="3813"/>
              </a:lnSpc>
              <a:spcBef>
                <a:spcPct val="0"/>
              </a:spcBef>
            </a:pPr>
            <a:r>
              <a:rPr lang="en-US" sz="2723">
                <a:solidFill>
                  <a:srgbClr val="000000"/>
                </a:solidFill>
                <a:latin typeface="Open Sans"/>
                <a:ea typeface="Open Sans"/>
                <a:cs typeface="Open Sans"/>
                <a:sym typeface="Open Sans"/>
              </a:rPr>
              <a:t>1918. g. bibliotēkas grāmatu skaits pieaudzis uz 303 grāmatām, pie kurām vēl pievienoja</a:t>
            </a:r>
          </a:p>
          <a:p>
            <a:pPr algn="l">
              <a:lnSpc>
                <a:spcPts val="3813"/>
              </a:lnSpc>
              <a:spcBef>
                <a:spcPct val="0"/>
              </a:spcBef>
            </a:pPr>
            <a:r>
              <a:rPr lang="en-US" sz="2723">
                <a:solidFill>
                  <a:srgbClr val="000000"/>
                </a:solidFill>
                <a:latin typeface="Open Sans"/>
                <a:ea typeface="Open Sans"/>
                <a:cs typeface="Open Sans"/>
                <a:sym typeface="Open Sans"/>
              </a:rPr>
              <a:t>bijušās Subates izglītības biedrības 236 grāmtas.</a:t>
            </a:r>
          </a:p>
          <a:p>
            <a:pPr algn="l">
              <a:lnSpc>
                <a:spcPts val="3813"/>
              </a:lnSpc>
              <a:spcBef>
                <a:spcPct val="0"/>
              </a:spcBef>
            </a:pPr>
            <a:endParaRPr lang="en-US" sz="2723">
              <a:solidFill>
                <a:srgbClr val="000000"/>
              </a:solidFill>
              <a:latin typeface="Open Sans"/>
              <a:ea typeface="Open Sans"/>
              <a:cs typeface="Open Sans"/>
              <a:sym typeface="Open Sans"/>
            </a:endParaRPr>
          </a:p>
        </p:txBody>
      </p:sp>
      <p:sp>
        <p:nvSpPr>
          <p:cNvPr id="6" name="Freeform 6"/>
          <p:cNvSpPr/>
          <p:nvPr/>
        </p:nvSpPr>
        <p:spPr>
          <a:xfrm>
            <a:off x="12272418" y="0"/>
            <a:ext cx="5135959" cy="10580516"/>
          </a:xfrm>
          <a:custGeom>
            <a:avLst/>
            <a:gdLst/>
            <a:ahLst/>
            <a:cxnLst/>
            <a:rect l="l" t="t" r="r" b="b"/>
            <a:pathLst>
              <a:path w="5135959" h="10580516">
                <a:moveTo>
                  <a:pt x="0" y="0"/>
                </a:moveTo>
                <a:lnTo>
                  <a:pt x="5135959" y="0"/>
                </a:lnTo>
                <a:lnTo>
                  <a:pt x="5135959" y="10580516"/>
                </a:lnTo>
                <a:lnTo>
                  <a:pt x="0" y="10580516"/>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flipV="1">
            <a:off x="1028700" y="1028700"/>
            <a:ext cx="12848618" cy="7266383"/>
          </a:xfrm>
          <a:custGeom>
            <a:avLst/>
            <a:gdLst/>
            <a:ahLst/>
            <a:cxnLst/>
            <a:rect l="l" t="t" r="r" b="b"/>
            <a:pathLst>
              <a:path w="12848618" h="7266383">
                <a:moveTo>
                  <a:pt x="0" y="7266383"/>
                </a:moveTo>
                <a:lnTo>
                  <a:pt x="12848618" y="7266383"/>
                </a:lnTo>
                <a:lnTo>
                  <a:pt x="12848618" y="0"/>
                </a:lnTo>
                <a:lnTo>
                  <a:pt x="0" y="0"/>
                </a:lnTo>
                <a:lnTo>
                  <a:pt x="0" y="7266383"/>
                </a:lnTo>
                <a:close/>
              </a:path>
            </a:pathLst>
          </a:custGeom>
          <a:blipFill>
            <a:blip r:embed="rId4"/>
            <a:stretch>
              <a:fillRect t="-19318" b="-123865"/>
            </a:stretch>
          </a:blipFill>
        </p:spPr>
      </p:sp>
      <p:sp>
        <p:nvSpPr>
          <p:cNvPr id="6" name="Freeform 6"/>
          <p:cNvSpPr/>
          <p:nvPr/>
        </p:nvSpPr>
        <p:spPr>
          <a:xfrm>
            <a:off x="12454018" y="3589683"/>
            <a:ext cx="5285985" cy="5668617"/>
          </a:xfrm>
          <a:custGeom>
            <a:avLst/>
            <a:gdLst/>
            <a:ahLst/>
            <a:cxnLst/>
            <a:rect l="l" t="t" r="r" b="b"/>
            <a:pathLst>
              <a:path w="5285985" h="5668617">
                <a:moveTo>
                  <a:pt x="0" y="0"/>
                </a:moveTo>
                <a:lnTo>
                  <a:pt x="5285985" y="0"/>
                </a:lnTo>
                <a:lnTo>
                  <a:pt x="5285985" y="5668617"/>
                </a:lnTo>
                <a:lnTo>
                  <a:pt x="0" y="566861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5341144" y="8495398"/>
            <a:ext cx="3802856" cy="372744"/>
          </a:xfrm>
          <a:prstGeom prst="rect">
            <a:avLst/>
          </a:prstGeom>
        </p:spPr>
        <p:txBody>
          <a:bodyPr lIns="0" tIns="0" rIns="0" bIns="0" rtlCol="0" anchor="t">
            <a:spAutoFit/>
          </a:bodyPr>
          <a:lstStyle/>
          <a:p>
            <a:pPr algn="ctr">
              <a:lnSpc>
                <a:spcPts val="3080"/>
              </a:lnSpc>
            </a:pPr>
            <a:r>
              <a:rPr lang="en-US" sz="2200">
                <a:solidFill>
                  <a:srgbClr val="000000"/>
                </a:solidFill>
                <a:latin typeface="Open Sans"/>
                <a:ea typeface="Open Sans"/>
                <a:cs typeface="Open Sans"/>
                <a:sym typeface="Open Sans"/>
              </a:rPr>
              <a:t>Latvijas Avīze, 2016.g.16.febr.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rot="421425" flipV="1">
            <a:off x="6663574" y="732521"/>
            <a:ext cx="9662414" cy="7057359"/>
          </a:xfrm>
          <a:custGeom>
            <a:avLst/>
            <a:gdLst/>
            <a:ahLst/>
            <a:cxnLst/>
            <a:rect l="l" t="t" r="r" b="b"/>
            <a:pathLst>
              <a:path w="9662414" h="7057359">
                <a:moveTo>
                  <a:pt x="0" y="7057358"/>
                </a:moveTo>
                <a:lnTo>
                  <a:pt x="9662414" y="7057358"/>
                </a:lnTo>
                <a:lnTo>
                  <a:pt x="9662414" y="0"/>
                </a:lnTo>
                <a:lnTo>
                  <a:pt x="0" y="0"/>
                </a:lnTo>
                <a:lnTo>
                  <a:pt x="0" y="7057358"/>
                </a:lnTo>
                <a:close/>
              </a:path>
            </a:pathLst>
          </a:custGeom>
          <a:blipFill>
            <a:blip r:embed="rId4"/>
            <a:stretch>
              <a:fillRect l="-19424" t="-102142" r="-4789" b="-31747"/>
            </a:stretch>
          </a:blipFill>
        </p:spPr>
      </p:sp>
      <p:sp>
        <p:nvSpPr>
          <p:cNvPr id="6" name="Freeform 6"/>
          <p:cNvSpPr/>
          <p:nvPr/>
        </p:nvSpPr>
        <p:spPr>
          <a:xfrm>
            <a:off x="14581999" y="6121957"/>
            <a:ext cx="3882067" cy="4163075"/>
          </a:xfrm>
          <a:custGeom>
            <a:avLst/>
            <a:gdLst/>
            <a:ahLst/>
            <a:cxnLst/>
            <a:rect l="l" t="t" r="r" b="b"/>
            <a:pathLst>
              <a:path w="3882067" h="4163075">
                <a:moveTo>
                  <a:pt x="0" y="0"/>
                </a:moveTo>
                <a:lnTo>
                  <a:pt x="3882067" y="0"/>
                </a:lnTo>
                <a:lnTo>
                  <a:pt x="3882067" y="4163074"/>
                </a:lnTo>
                <a:lnTo>
                  <a:pt x="0" y="416307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Freeform 7"/>
          <p:cNvSpPr/>
          <p:nvPr/>
        </p:nvSpPr>
        <p:spPr>
          <a:xfrm flipV="1">
            <a:off x="913336" y="168237"/>
            <a:ext cx="4670515" cy="9607877"/>
          </a:xfrm>
          <a:custGeom>
            <a:avLst/>
            <a:gdLst/>
            <a:ahLst/>
            <a:cxnLst/>
            <a:rect l="l" t="t" r="r" b="b"/>
            <a:pathLst>
              <a:path w="4670515" h="9607877">
                <a:moveTo>
                  <a:pt x="0" y="9607877"/>
                </a:moveTo>
                <a:lnTo>
                  <a:pt x="4670515" y="9607877"/>
                </a:lnTo>
                <a:lnTo>
                  <a:pt x="4670515" y="0"/>
                </a:lnTo>
                <a:lnTo>
                  <a:pt x="0" y="0"/>
                </a:lnTo>
                <a:lnTo>
                  <a:pt x="0" y="9607877"/>
                </a:lnTo>
                <a:close/>
              </a:path>
            </a:pathLst>
          </a:custGeom>
          <a:blipFill>
            <a:blip r:embed="rId6"/>
            <a:stretch>
              <a:fillRect l="-8503" t="-14799" r="-112863" b="-33195"/>
            </a:stretch>
          </a:blipFill>
        </p:spPr>
      </p:sp>
      <p:sp>
        <p:nvSpPr>
          <p:cNvPr id="8" name="TextBox 8"/>
          <p:cNvSpPr txBox="1"/>
          <p:nvPr/>
        </p:nvSpPr>
        <p:spPr>
          <a:xfrm rot="402186">
            <a:off x="9146224" y="7998202"/>
            <a:ext cx="4288334" cy="372744"/>
          </a:xfrm>
          <a:prstGeom prst="rect">
            <a:avLst/>
          </a:prstGeom>
        </p:spPr>
        <p:txBody>
          <a:bodyPr lIns="0" tIns="0" rIns="0" bIns="0" rtlCol="0" anchor="t">
            <a:spAutoFit/>
          </a:bodyPr>
          <a:lstStyle/>
          <a:p>
            <a:pPr algn="ctr">
              <a:lnSpc>
                <a:spcPts val="3080"/>
              </a:lnSpc>
            </a:pPr>
            <a:r>
              <a:rPr lang="en-US" sz="2200">
                <a:solidFill>
                  <a:srgbClr val="000000"/>
                </a:solidFill>
                <a:latin typeface="Open Sans"/>
                <a:ea typeface="Open Sans"/>
                <a:cs typeface="Open Sans"/>
                <a:sym typeface="Open Sans"/>
              </a:rPr>
              <a:t>Jaunais Vēstnesis, 2018.g. 27.apr.</a:t>
            </a:r>
          </a:p>
        </p:txBody>
      </p:sp>
      <p:sp>
        <p:nvSpPr>
          <p:cNvPr id="9" name="TextBox 9"/>
          <p:cNvSpPr txBox="1"/>
          <p:nvPr/>
        </p:nvSpPr>
        <p:spPr>
          <a:xfrm>
            <a:off x="1246706" y="9738014"/>
            <a:ext cx="4003774" cy="372744"/>
          </a:xfrm>
          <a:prstGeom prst="rect">
            <a:avLst/>
          </a:prstGeom>
        </p:spPr>
        <p:txBody>
          <a:bodyPr lIns="0" tIns="0" rIns="0" bIns="0" rtlCol="0" anchor="t">
            <a:spAutoFit/>
          </a:bodyPr>
          <a:lstStyle/>
          <a:p>
            <a:pPr algn="ctr">
              <a:lnSpc>
                <a:spcPts val="3080"/>
              </a:lnSpc>
            </a:pPr>
            <a:r>
              <a:rPr lang="en-US" sz="2200">
                <a:solidFill>
                  <a:srgbClr val="000000"/>
                </a:solidFill>
                <a:latin typeface="Open Sans"/>
                <a:ea typeface="Open Sans"/>
                <a:cs typeface="Open Sans"/>
                <a:sym typeface="Open Sans"/>
              </a:rPr>
              <a:t>Brīvā Daugava,  2018.g. 19.apr.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5272479" y="1214694"/>
            <a:ext cx="6470248" cy="4780915"/>
          </a:xfrm>
          <a:prstGeom prst="rect">
            <a:avLst/>
          </a:prstGeom>
        </p:spPr>
        <p:txBody>
          <a:bodyPr lIns="0" tIns="0" rIns="0" bIns="0" rtlCol="0" anchor="t">
            <a:spAutoFit/>
          </a:bodyPr>
          <a:lstStyle/>
          <a:p>
            <a:pPr algn="ctr">
              <a:lnSpc>
                <a:spcPts val="4759"/>
              </a:lnSpc>
            </a:pPr>
            <a:r>
              <a:rPr lang="en-US" sz="3399" b="1">
                <a:solidFill>
                  <a:srgbClr val="000000"/>
                </a:solidFill>
                <a:latin typeface="Open Sans Bold"/>
                <a:ea typeface="Open Sans Bold"/>
                <a:cs typeface="Open Sans Bold"/>
                <a:sym typeface="Open Sans Bold"/>
              </a:rPr>
              <a:t>Izmantotie materiāli:</a:t>
            </a:r>
          </a:p>
          <a:p>
            <a:pPr algn="ctr">
              <a:lnSpc>
                <a:spcPts val="4759"/>
              </a:lnSpc>
            </a:pPr>
            <a:endParaRPr lang="en-US" sz="3399" b="1">
              <a:solidFill>
                <a:srgbClr val="000000"/>
              </a:solidFill>
              <a:latin typeface="Open Sans Bold"/>
              <a:ea typeface="Open Sans Bold"/>
              <a:cs typeface="Open Sans Bold"/>
              <a:sym typeface="Open Sans Bold"/>
            </a:endParaRPr>
          </a:p>
          <a:p>
            <a:pPr marL="734059" lvl="1" indent="-367030" algn="l">
              <a:lnSpc>
                <a:spcPts val="4759"/>
              </a:lnSpc>
              <a:buFont typeface="Arial"/>
              <a:buChar char="•"/>
            </a:pPr>
            <a:r>
              <a:rPr lang="en-US" sz="3399">
                <a:solidFill>
                  <a:srgbClr val="000000"/>
                </a:solidFill>
                <a:latin typeface="Open Sans"/>
                <a:ea typeface="Open Sans"/>
                <a:cs typeface="Open Sans"/>
                <a:sym typeface="Open Sans"/>
              </a:rPr>
              <a:t> Grām. Gārsene un gārsenieši, 2016.</a:t>
            </a:r>
          </a:p>
          <a:p>
            <a:pPr marL="734059" lvl="1" indent="-367030" algn="l">
              <a:lnSpc>
                <a:spcPts val="4759"/>
              </a:lnSpc>
              <a:buFont typeface="Arial"/>
              <a:buChar char="•"/>
            </a:pPr>
            <a:r>
              <a:rPr lang="en-US" sz="3399">
                <a:solidFill>
                  <a:srgbClr val="000000"/>
                </a:solidFill>
                <a:latin typeface="Open Sans"/>
                <a:ea typeface="Open Sans"/>
                <a:cs typeface="Open Sans"/>
                <a:sym typeface="Open Sans"/>
              </a:rPr>
              <a:t>www.periodika.lv</a:t>
            </a:r>
          </a:p>
          <a:p>
            <a:pPr marL="734059" lvl="1" indent="-367030" algn="l">
              <a:lnSpc>
                <a:spcPts val="4759"/>
              </a:lnSpc>
              <a:buFont typeface="Arial"/>
              <a:buChar char="•"/>
            </a:pPr>
            <a:r>
              <a:rPr lang="en-US" sz="3399">
                <a:solidFill>
                  <a:srgbClr val="000000"/>
                </a:solidFill>
                <a:latin typeface="Open Sans"/>
                <a:ea typeface="Open Sans"/>
                <a:cs typeface="Open Sans"/>
                <a:sym typeface="Open Sans"/>
              </a:rPr>
              <a:t>Laikr. Brīvā Daugava</a:t>
            </a:r>
          </a:p>
          <a:p>
            <a:pPr marL="734059" lvl="1" indent="-367030" algn="l">
              <a:lnSpc>
                <a:spcPts val="4759"/>
              </a:lnSpc>
              <a:buFont typeface="Arial"/>
              <a:buChar char="•"/>
            </a:pPr>
            <a:r>
              <a:rPr lang="en-US" sz="3399">
                <a:solidFill>
                  <a:srgbClr val="000000"/>
                </a:solidFill>
                <a:latin typeface="Open Sans"/>
                <a:ea typeface="Open Sans"/>
                <a:cs typeface="Open Sans"/>
                <a:sym typeface="Open Sans"/>
              </a:rPr>
              <a:t>Laikr. Jaunais Vēstnesis</a:t>
            </a:r>
          </a:p>
          <a:p>
            <a:pPr algn="ctr">
              <a:lnSpc>
                <a:spcPts val="4759"/>
              </a:lnSpc>
            </a:pPr>
            <a:endParaRPr lang="en-US" sz="3399">
              <a:solidFill>
                <a:srgbClr val="000000"/>
              </a:solidFill>
              <a:latin typeface="Open Sans"/>
              <a:ea typeface="Open Sans"/>
              <a:cs typeface="Open Sans"/>
              <a:sym typeface="Open Sans"/>
            </a:endParaRPr>
          </a:p>
        </p:txBody>
      </p:sp>
      <p:sp>
        <p:nvSpPr>
          <p:cNvPr id="6" name="Freeform 6"/>
          <p:cNvSpPr/>
          <p:nvPr/>
        </p:nvSpPr>
        <p:spPr>
          <a:xfrm>
            <a:off x="3456154" y="6690355"/>
            <a:ext cx="10102897" cy="2663491"/>
          </a:xfrm>
          <a:custGeom>
            <a:avLst/>
            <a:gdLst/>
            <a:ahLst/>
            <a:cxnLst/>
            <a:rect l="l" t="t" r="r" b="b"/>
            <a:pathLst>
              <a:path w="10102897" h="2663491">
                <a:moveTo>
                  <a:pt x="0" y="0"/>
                </a:moveTo>
                <a:lnTo>
                  <a:pt x="10102897" y="0"/>
                </a:lnTo>
                <a:lnTo>
                  <a:pt x="10102897" y="2663490"/>
                </a:lnTo>
                <a:lnTo>
                  <a:pt x="0" y="2663490"/>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9139238" y="4652327"/>
            <a:ext cx="9525" cy="887095"/>
          </a:xfrm>
          <a:prstGeom prst="rect">
            <a:avLst/>
          </a:prstGeom>
        </p:spPr>
        <p:txBody>
          <a:bodyPr lIns="0" tIns="0" rIns="0" bIns="0" rtlCol="0" anchor="t">
            <a:spAutoFit/>
          </a:bodyPr>
          <a:lstStyle/>
          <a:p>
            <a:pPr algn="ctr">
              <a:lnSpc>
                <a:spcPts val="7279"/>
              </a:lnSpc>
            </a:pPr>
            <a:endParaRPr/>
          </a:p>
        </p:txBody>
      </p:sp>
      <p:sp>
        <p:nvSpPr>
          <p:cNvPr id="6" name="TextBox 6"/>
          <p:cNvSpPr txBox="1"/>
          <p:nvPr/>
        </p:nvSpPr>
        <p:spPr>
          <a:xfrm>
            <a:off x="893035" y="1339175"/>
            <a:ext cx="9434516" cy="7893788"/>
          </a:xfrm>
          <a:prstGeom prst="rect">
            <a:avLst/>
          </a:prstGeom>
        </p:spPr>
        <p:txBody>
          <a:bodyPr lIns="0" tIns="0" rIns="0" bIns="0" rtlCol="0" anchor="t">
            <a:spAutoFit/>
          </a:bodyPr>
          <a:lstStyle/>
          <a:p>
            <a:pPr algn="ctr">
              <a:lnSpc>
                <a:spcPts val="4859"/>
              </a:lnSpc>
            </a:pPr>
            <a:r>
              <a:rPr lang="en-US" sz="3470">
                <a:solidFill>
                  <a:srgbClr val="000000"/>
                </a:solidFill>
                <a:latin typeface="Open Sans"/>
                <a:ea typeface="Open Sans"/>
                <a:cs typeface="Open Sans"/>
                <a:sym typeface="Open Sans"/>
              </a:rPr>
              <a:t>“</a:t>
            </a:r>
            <a:r>
              <a:rPr lang="en-US" sz="3470" b="1">
                <a:solidFill>
                  <a:srgbClr val="000000"/>
                </a:solidFill>
                <a:latin typeface="Open Sans Bold"/>
                <a:ea typeface="Open Sans Bold"/>
                <a:cs typeface="Open Sans Bold"/>
                <a:sym typeface="Open Sans Bold"/>
              </a:rPr>
              <a:t>1913.gada 8.decembrī Elsītes Baltmaņa mājās</a:t>
            </a:r>
            <a:r>
              <a:rPr lang="en-US" sz="3470">
                <a:solidFill>
                  <a:srgbClr val="000000"/>
                </a:solidFill>
                <a:latin typeface="Open Sans"/>
                <a:ea typeface="Open Sans"/>
                <a:cs typeface="Open Sans"/>
                <a:sym typeface="Open Sans"/>
              </a:rPr>
              <a:t> notika Subates izglītības biedrības sapulce. Biedrības valde ziņoja, ka biedrība ieguvusi bibliotēku, jo valdības slēgtā Irlavas izglītības biedrība savus grāmatu krājumus dāvina Subates izglītības biedrībai. Ņemot vērā, ka Subatē jau pastāvēja saviesīgās biedrības bibliotēka, sapulce nolēma savu </a:t>
            </a:r>
            <a:r>
              <a:rPr lang="en-US" sz="3470" b="1">
                <a:solidFill>
                  <a:srgbClr val="000000"/>
                </a:solidFill>
                <a:latin typeface="Open Sans Bold"/>
                <a:ea typeface="Open Sans Bold"/>
                <a:cs typeface="Open Sans Bold"/>
                <a:sym typeface="Open Sans Bold"/>
              </a:rPr>
              <a:t>bibliotēku novietot Gārsenē un par bibliotekāru ievēlēja Pēteri Purenu no Purmaļiem.”</a:t>
            </a:r>
          </a:p>
          <a:p>
            <a:pPr algn="ctr">
              <a:lnSpc>
                <a:spcPts val="4859"/>
              </a:lnSpc>
            </a:pPr>
            <a:r>
              <a:rPr lang="en-US" sz="3470">
                <a:solidFill>
                  <a:srgbClr val="000000"/>
                </a:solidFill>
                <a:latin typeface="Open Sans"/>
                <a:ea typeface="Open Sans"/>
                <a:cs typeface="Open Sans"/>
                <a:sym typeface="Open Sans"/>
              </a:rPr>
              <a:t>    </a:t>
            </a:r>
          </a:p>
          <a:p>
            <a:pPr algn="ctr">
              <a:lnSpc>
                <a:spcPts val="4859"/>
              </a:lnSpc>
            </a:pPr>
            <a:endParaRPr lang="en-US" sz="3470">
              <a:solidFill>
                <a:srgbClr val="000000"/>
              </a:solidFill>
              <a:latin typeface="Open Sans"/>
              <a:ea typeface="Open Sans"/>
              <a:cs typeface="Open Sans"/>
              <a:sym typeface="Open Sans"/>
            </a:endParaRPr>
          </a:p>
        </p:txBody>
      </p:sp>
      <p:sp>
        <p:nvSpPr>
          <p:cNvPr id="7" name="Freeform 7"/>
          <p:cNvSpPr/>
          <p:nvPr/>
        </p:nvSpPr>
        <p:spPr>
          <a:xfrm>
            <a:off x="11255425" y="613805"/>
            <a:ext cx="6273381" cy="5047115"/>
          </a:xfrm>
          <a:custGeom>
            <a:avLst/>
            <a:gdLst/>
            <a:ahLst/>
            <a:cxnLst/>
            <a:rect l="l" t="t" r="r" b="b"/>
            <a:pathLst>
              <a:path w="6273381" h="5047115">
                <a:moveTo>
                  <a:pt x="0" y="0"/>
                </a:moveTo>
                <a:lnTo>
                  <a:pt x="6273381" y="0"/>
                </a:lnTo>
                <a:lnTo>
                  <a:pt x="6273381" y="5047115"/>
                </a:lnTo>
                <a:lnTo>
                  <a:pt x="0" y="5047115"/>
                </a:lnTo>
                <a:lnTo>
                  <a:pt x="0" y="0"/>
                </a:lnTo>
                <a:close/>
              </a:path>
            </a:pathLst>
          </a:custGeom>
          <a:blipFill>
            <a:blip r:embed="rId4"/>
            <a:stretch>
              <a:fillRect t="-46995" b="-60165"/>
            </a:stretch>
          </a:blipFill>
        </p:spPr>
      </p:sp>
      <p:sp>
        <p:nvSpPr>
          <p:cNvPr id="8" name="TextBox 8"/>
          <p:cNvSpPr txBox="1"/>
          <p:nvPr/>
        </p:nvSpPr>
        <p:spPr>
          <a:xfrm>
            <a:off x="11018903" y="7409266"/>
            <a:ext cx="7032575" cy="1417320"/>
          </a:xfrm>
          <a:prstGeom prst="rect">
            <a:avLst/>
          </a:prstGeom>
        </p:spPr>
        <p:txBody>
          <a:bodyPr lIns="0" tIns="0" rIns="0" bIns="0" rtlCol="0" anchor="t">
            <a:spAutoFit/>
          </a:bodyPr>
          <a:lstStyle/>
          <a:p>
            <a:pPr algn="ctr">
              <a:lnSpc>
                <a:spcPts val="3780"/>
              </a:lnSpc>
            </a:pPr>
            <a:r>
              <a:rPr lang="en-US" sz="2700">
                <a:solidFill>
                  <a:srgbClr val="000000"/>
                </a:solidFill>
                <a:latin typeface="Open Sans"/>
                <a:ea typeface="Open Sans"/>
                <a:cs typeface="Open Sans"/>
                <a:sym typeface="Open Sans"/>
              </a:rPr>
              <a:t>"Straumēni" (senāk Elsīte) - vecsaimniecība ar kalpu māju, īpašnieks bija progresīvs saimnieks Pēteris Baltmanis.</a:t>
            </a:r>
          </a:p>
        </p:txBody>
      </p:sp>
      <p:sp>
        <p:nvSpPr>
          <p:cNvPr id="9" name="TextBox 9"/>
          <p:cNvSpPr txBox="1"/>
          <p:nvPr/>
        </p:nvSpPr>
        <p:spPr>
          <a:xfrm>
            <a:off x="12262910" y="5765970"/>
            <a:ext cx="4544560"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"Straumēni" 2015.gada martā.</a:t>
            </a:r>
          </a:p>
          <a:p>
            <a:pPr algn="ctr">
              <a:lnSpc>
                <a:spcPts val="2520"/>
              </a:lnSpc>
            </a:pPr>
            <a:r>
              <a:rPr lang="en-US" sz="1800">
                <a:solidFill>
                  <a:srgbClr val="000000"/>
                </a:solidFill>
                <a:latin typeface="Open Sans"/>
                <a:ea typeface="Open Sans"/>
                <a:cs typeface="Open Sans"/>
                <a:sym typeface="Open Sans"/>
              </a:rPr>
              <a:t>Foto: Jolanta Giluča.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11344871" y="329786"/>
            <a:ext cx="6380638" cy="4251100"/>
          </a:xfrm>
          <a:custGeom>
            <a:avLst/>
            <a:gdLst/>
            <a:ahLst/>
            <a:cxnLst/>
            <a:rect l="l" t="t" r="r" b="b"/>
            <a:pathLst>
              <a:path w="6380638" h="4251100">
                <a:moveTo>
                  <a:pt x="0" y="0"/>
                </a:moveTo>
                <a:lnTo>
                  <a:pt x="6380638" y="0"/>
                </a:lnTo>
                <a:lnTo>
                  <a:pt x="6380638" y="4251101"/>
                </a:lnTo>
                <a:lnTo>
                  <a:pt x="0" y="4251101"/>
                </a:lnTo>
                <a:lnTo>
                  <a:pt x="0" y="0"/>
                </a:lnTo>
                <a:close/>
              </a:path>
            </a:pathLst>
          </a:custGeom>
          <a:blipFill>
            <a:blip r:embed="rId4"/>
            <a:stretch>
              <a:fillRect/>
            </a:stretch>
          </a:blipFill>
        </p:spPr>
      </p:sp>
      <p:sp>
        <p:nvSpPr>
          <p:cNvPr id="6" name="Freeform 6"/>
          <p:cNvSpPr/>
          <p:nvPr/>
        </p:nvSpPr>
        <p:spPr>
          <a:xfrm>
            <a:off x="11344871" y="5239641"/>
            <a:ext cx="6380638" cy="4361978"/>
          </a:xfrm>
          <a:custGeom>
            <a:avLst/>
            <a:gdLst/>
            <a:ahLst/>
            <a:cxnLst/>
            <a:rect l="l" t="t" r="r" b="b"/>
            <a:pathLst>
              <a:path w="6380638" h="4361978">
                <a:moveTo>
                  <a:pt x="0" y="0"/>
                </a:moveTo>
                <a:lnTo>
                  <a:pt x="6380638" y="0"/>
                </a:lnTo>
                <a:lnTo>
                  <a:pt x="6380638" y="4361978"/>
                </a:lnTo>
                <a:lnTo>
                  <a:pt x="0" y="4361978"/>
                </a:lnTo>
                <a:lnTo>
                  <a:pt x="0" y="0"/>
                </a:lnTo>
                <a:close/>
              </a:path>
            </a:pathLst>
          </a:custGeom>
          <a:blipFill>
            <a:blip r:embed="rId5"/>
            <a:stretch>
              <a:fillRect t="-65139" b="-78658"/>
            </a:stretch>
          </a:blipFill>
        </p:spPr>
      </p:sp>
      <p:sp>
        <p:nvSpPr>
          <p:cNvPr id="7" name="TextBox 7"/>
          <p:cNvSpPr txBox="1"/>
          <p:nvPr/>
        </p:nvSpPr>
        <p:spPr>
          <a:xfrm>
            <a:off x="616112" y="2589527"/>
            <a:ext cx="9524760" cy="3916045"/>
          </a:xfrm>
          <a:prstGeom prst="rect">
            <a:avLst/>
          </a:prstGeom>
        </p:spPr>
        <p:txBody>
          <a:bodyPr lIns="0" tIns="0" rIns="0" bIns="0" rtlCol="0" anchor="t">
            <a:spAutoFit/>
          </a:bodyPr>
          <a:lstStyle/>
          <a:p>
            <a:pPr algn="ctr">
              <a:lnSpc>
                <a:spcPts val="5179"/>
              </a:lnSpc>
            </a:pPr>
            <a:r>
              <a:rPr lang="en-US" sz="3699">
                <a:solidFill>
                  <a:srgbClr val="000000"/>
                </a:solidFill>
                <a:latin typeface="Open Sans"/>
                <a:ea typeface="Open Sans"/>
                <a:cs typeface="Open Sans"/>
                <a:sym typeface="Open Sans"/>
              </a:rPr>
              <a:t>Pirmā Pasaules kara laikā</a:t>
            </a:r>
          </a:p>
          <a:p>
            <a:pPr algn="ctr">
              <a:lnSpc>
                <a:spcPts val="5179"/>
              </a:lnSpc>
            </a:pPr>
            <a:r>
              <a:rPr lang="en-US" sz="3699">
                <a:solidFill>
                  <a:srgbClr val="000000"/>
                </a:solidFill>
                <a:latin typeface="Open Sans"/>
                <a:ea typeface="Open Sans"/>
                <a:cs typeface="Open Sans"/>
                <a:sym typeface="Open Sans"/>
              </a:rPr>
              <a:t>“</a:t>
            </a:r>
            <a:r>
              <a:rPr lang="en-US" sz="3699" b="1">
                <a:solidFill>
                  <a:srgbClr val="000000"/>
                </a:solidFill>
                <a:latin typeface="Open Sans Bold"/>
                <a:ea typeface="Open Sans Bold"/>
                <a:cs typeface="Open Sans Bold"/>
                <a:sym typeface="Open Sans Bold"/>
              </a:rPr>
              <a:t>Subates izglītības biedrības grāmatas pārveda savās mājās bibliotekārs Purmaļu Purens.</a:t>
            </a:r>
            <a:r>
              <a:rPr lang="en-US" sz="3699">
                <a:solidFill>
                  <a:srgbClr val="000000"/>
                </a:solidFill>
                <a:latin typeface="Open Sans"/>
                <a:ea typeface="Open Sans"/>
                <a:cs typeface="Open Sans"/>
                <a:sym typeface="Open Sans"/>
              </a:rPr>
              <a:t>”</a:t>
            </a:r>
          </a:p>
          <a:p>
            <a:pPr algn="ctr">
              <a:lnSpc>
                <a:spcPts val="5179"/>
              </a:lnSpc>
            </a:pPr>
            <a:r>
              <a:rPr lang="en-US" sz="3699">
                <a:solidFill>
                  <a:srgbClr val="000000"/>
                </a:solidFill>
                <a:latin typeface="Open Sans"/>
                <a:ea typeface="Open Sans"/>
                <a:cs typeface="Open Sans"/>
                <a:sym typeface="Open Sans"/>
              </a:rPr>
              <a:t> </a:t>
            </a:r>
          </a:p>
          <a:p>
            <a:pPr algn="ctr">
              <a:lnSpc>
                <a:spcPts val="5179"/>
              </a:lnSpc>
            </a:pPr>
            <a:endParaRPr lang="en-US" sz="3699">
              <a:solidFill>
                <a:srgbClr val="000000"/>
              </a:solidFill>
              <a:latin typeface="Open Sans"/>
              <a:ea typeface="Open Sans"/>
              <a:cs typeface="Open Sans"/>
              <a:sym typeface="Open Sans"/>
            </a:endParaRPr>
          </a:p>
        </p:txBody>
      </p:sp>
      <p:sp>
        <p:nvSpPr>
          <p:cNvPr id="8" name="TextBox 8"/>
          <p:cNvSpPr txBox="1"/>
          <p:nvPr/>
        </p:nvSpPr>
        <p:spPr>
          <a:xfrm>
            <a:off x="1757321" y="6196985"/>
            <a:ext cx="7819311" cy="2380615"/>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"Purmaļi" - vecsaimniecība, veidojusies 1874. gadā vētras izlauzto mežu vietā.</a:t>
            </a:r>
          </a:p>
          <a:p>
            <a:pPr algn="ctr">
              <a:lnSpc>
                <a:spcPts val="4759"/>
              </a:lnSpc>
            </a:pPr>
            <a:endParaRPr lang="en-US" sz="3399">
              <a:solidFill>
                <a:srgbClr val="000000"/>
              </a:solidFill>
              <a:latin typeface="Open Sans"/>
              <a:ea typeface="Open Sans"/>
              <a:cs typeface="Open Sans"/>
              <a:sym typeface="Open Sans"/>
            </a:endParaRPr>
          </a:p>
          <a:p>
            <a:pPr algn="ctr">
              <a:lnSpc>
                <a:spcPts val="4759"/>
              </a:lnSpc>
            </a:pPr>
            <a:r>
              <a:rPr lang="en-US" sz="3399">
                <a:solidFill>
                  <a:srgbClr val="000000"/>
                </a:solidFill>
                <a:latin typeface="Open Sans"/>
                <a:ea typeface="Open Sans"/>
                <a:cs typeface="Open Sans"/>
                <a:sym typeface="Open Sans"/>
              </a:rPr>
              <a:t>  </a:t>
            </a:r>
          </a:p>
        </p:txBody>
      </p:sp>
      <p:sp>
        <p:nvSpPr>
          <p:cNvPr id="9" name="TextBox 9"/>
          <p:cNvSpPr txBox="1"/>
          <p:nvPr/>
        </p:nvSpPr>
        <p:spPr>
          <a:xfrm>
            <a:off x="13053890" y="4552312"/>
            <a:ext cx="3675737" cy="942707"/>
          </a:xfrm>
          <a:prstGeom prst="rect">
            <a:avLst/>
          </a:prstGeom>
        </p:spPr>
        <p:txBody>
          <a:bodyPr lIns="0" tIns="0" rIns="0" bIns="0" rtlCol="0" anchor="t">
            <a:spAutoFit/>
          </a:bodyPr>
          <a:lstStyle/>
          <a:p>
            <a:pPr algn="ctr">
              <a:lnSpc>
                <a:spcPts val="2523"/>
              </a:lnSpc>
            </a:pPr>
            <a:r>
              <a:rPr lang="en-US" sz="1802">
                <a:solidFill>
                  <a:srgbClr val="000000"/>
                </a:solidFill>
                <a:latin typeface="Open Sans"/>
                <a:ea typeface="Open Sans"/>
                <a:cs typeface="Open Sans"/>
                <a:sym typeface="Open Sans"/>
              </a:rPr>
              <a:t>"Purmaļi"2014.gada jūlijā. </a:t>
            </a:r>
          </a:p>
          <a:p>
            <a:pPr algn="ctr">
              <a:lnSpc>
                <a:spcPts val="2523"/>
              </a:lnSpc>
            </a:pPr>
            <a:r>
              <a:rPr lang="en-US" sz="1802">
                <a:solidFill>
                  <a:srgbClr val="000000"/>
                </a:solidFill>
                <a:latin typeface="Open Sans"/>
                <a:ea typeface="Open Sans"/>
                <a:cs typeface="Open Sans"/>
                <a:sym typeface="Open Sans"/>
              </a:rPr>
              <a:t>Foto: Lidija Kolosovska.</a:t>
            </a:r>
          </a:p>
          <a:p>
            <a:pPr algn="ctr">
              <a:lnSpc>
                <a:spcPts val="2523"/>
              </a:lnSpc>
            </a:pPr>
            <a:endParaRPr lang="en-US" sz="1802">
              <a:solidFill>
                <a:srgbClr val="000000"/>
              </a:solidFill>
              <a:latin typeface="Open Sans"/>
              <a:ea typeface="Open Sans"/>
              <a:cs typeface="Open Sans"/>
              <a:sym typeface="Open Sans"/>
            </a:endParaRPr>
          </a:p>
        </p:txBody>
      </p:sp>
      <p:sp>
        <p:nvSpPr>
          <p:cNvPr id="10" name="TextBox 10"/>
          <p:cNvSpPr txBox="1"/>
          <p:nvPr/>
        </p:nvSpPr>
        <p:spPr>
          <a:xfrm>
            <a:off x="12557220" y="9573044"/>
            <a:ext cx="4702080"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"Purmaļi" 2016.gada aprīlī.</a:t>
            </a:r>
          </a:p>
          <a:p>
            <a:pPr algn="ctr">
              <a:lnSpc>
                <a:spcPts val="2520"/>
              </a:lnSpc>
            </a:pPr>
            <a:r>
              <a:rPr lang="en-US" sz="1800">
                <a:solidFill>
                  <a:srgbClr val="000000"/>
                </a:solidFill>
                <a:latin typeface="Open Sans"/>
                <a:ea typeface="Open Sans"/>
                <a:cs typeface="Open Sans"/>
                <a:sym typeface="Open Sans"/>
              </a:rPr>
              <a:t>Foto: Jolanta Giluča.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404004" y="2007850"/>
            <a:ext cx="8234104" cy="5085567"/>
          </a:xfrm>
          <a:custGeom>
            <a:avLst/>
            <a:gdLst/>
            <a:ahLst/>
            <a:cxnLst/>
            <a:rect l="l" t="t" r="r" b="b"/>
            <a:pathLst>
              <a:path w="8234104" h="5085567">
                <a:moveTo>
                  <a:pt x="0" y="0"/>
                </a:moveTo>
                <a:lnTo>
                  <a:pt x="8234104" y="0"/>
                </a:lnTo>
                <a:lnTo>
                  <a:pt x="8234104" y="5085566"/>
                </a:lnTo>
                <a:lnTo>
                  <a:pt x="0" y="5085566"/>
                </a:lnTo>
                <a:lnTo>
                  <a:pt x="0" y="0"/>
                </a:lnTo>
                <a:close/>
              </a:path>
            </a:pathLst>
          </a:custGeom>
          <a:blipFill>
            <a:blip r:embed="rId4"/>
            <a:stretch>
              <a:fillRect l="-24405" r="-12843"/>
            </a:stretch>
          </a:blipFill>
        </p:spPr>
      </p:sp>
      <p:sp>
        <p:nvSpPr>
          <p:cNvPr id="6" name="TextBox 6"/>
          <p:cNvSpPr txBox="1"/>
          <p:nvPr/>
        </p:nvSpPr>
        <p:spPr>
          <a:xfrm>
            <a:off x="2195232" y="7167045"/>
            <a:ext cx="4347567"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Piemiņas vieta represētajiem 2017. gads.</a:t>
            </a:r>
          </a:p>
          <a:p>
            <a:pPr algn="ctr">
              <a:lnSpc>
                <a:spcPts val="2520"/>
              </a:lnSpc>
            </a:pPr>
            <a:r>
              <a:rPr lang="en-US" sz="1800">
                <a:solidFill>
                  <a:srgbClr val="000000"/>
                </a:solidFill>
                <a:latin typeface="Open Sans"/>
                <a:ea typeface="Open Sans"/>
                <a:cs typeface="Open Sans"/>
                <a:sym typeface="Open Sans"/>
              </a:rPr>
              <a:t>Foto: Inita Lejiņa.</a:t>
            </a:r>
          </a:p>
        </p:txBody>
      </p:sp>
      <p:sp>
        <p:nvSpPr>
          <p:cNvPr id="7" name="TextBox 7"/>
          <p:cNvSpPr txBox="1"/>
          <p:nvPr/>
        </p:nvSpPr>
        <p:spPr>
          <a:xfrm>
            <a:off x="9316303" y="276860"/>
            <a:ext cx="7683136" cy="9581515"/>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Vietā, kur tagad ir piemiņas laukums represētajiem gārseniešiem, senāk atradās </a:t>
            </a:r>
            <a:r>
              <a:rPr lang="en-US" sz="3399" b="1">
                <a:solidFill>
                  <a:srgbClr val="000000"/>
                </a:solidFill>
                <a:latin typeface="Open Sans Bold"/>
                <a:ea typeface="Open Sans Bold"/>
                <a:cs typeface="Open Sans Bold"/>
                <a:sym typeface="Open Sans Bold"/>
              </a:rPr>
              <a:t>Kopdarbības nams</a:t>
            </a:r>
            <a:r>
              <a:rPr lang="en-US" sz="3399">
                <a:solidFill>
                  <a:srgbClr val="000000"/>
                </a:solidFill>
                <a:latin typeface="Open Sans"/>
                <a:ea typeface="Open Sans"/>
                <a:cs typeface="Open Sans"/>
                <a:sym typeface="Open Sans"/>
              </a:rPr>
              <a:t>, celts 1907. gadā veselības aprūpes vajadzībām, sākumā tur bijusi arī slimnīca. Vēlāk ēkā bija kooperatīvs (veikals), krājaizdevu sabiedrība, darbojās daudzas biedrības, bijusi arī </a:t>
            </a:r>
            <a:r>
              <a:rPr lang="en-US" sz="3399" b="1">
                <a:solidFill>
                  <a:srgbClr val="000000"/>
                </a:solidFill>
                <a:latin typeface="Open Sans Bold"/>
                <a:ea typeface="Open Sans Bold"/>
                <a:cs typeface="Open Sans Bold"/>
                <a:sym typeface="Open Sans Bold"/>
              </a:rPr>
              <a:t>bibliotēka</a:t>
            </a:r>
            <a:r>
              <a:rPr lang="en-US" sz="3399">
                <a:solidFill>
                  <a:srgbClr val="000000"/>
                </a:solidFill>
                <a:latin typeface="Open Sans"/>
                <a:ea typeface="Open Sans"/>
                <a:cs typeface="Open Sans"/>
                <a:sym typeface="Open Sans"/>
              </a:rPr>
              <a:t>. </a:t>
            </a:r>
            <a:r>
              <a:rPr lang="en-US" sz="3399" b="1">
                <a:solidFill>
                  <a:srgbClr val="000000"/>
                </a:solidFill>
                <a:latin typeface="Open Sans Bold"/>
                <a:ea typeface="Open Sans Bold"/>
                <a:cs typeface="Open Sans Bold"/>
                <a:sym typeface="Open Sans Bold"/>
              </a:rPr>
              <a:t>1936.gadā tajā bija vairāk kā 1500 grāmatu, atvērta grāmatu apmaiņai svētdienā no plkst. 13:00 - 15:00. Bibliotekāre bija Anna Kokainis no "Tēraudiem", kura šo pienākumu veica sabiedriskā kārtā.</a:t>
            </a:r>
          </a:p>
          <a:p>
            <a:pPr algn="ctr">
              <a:lnSpc>
                <a:spcPts val="4759"/>
              </a:lnSpc>
            </a:pPr>
            <a:r>
              <a:rPr lang="en-US" sz="3399">
                <a:solidFill>
                  <a:srgbClr val="000000"/>
                </a:solidFill>
                <a:latin typeface="Open Sans"/>
                <a:ea typeface="Open Sans"/>
                <a:cs typeface="Open Sans"/>
                <a:sym typeface="Open Sans"/>
              </a:rPr>
              <a:t>1948.gada ugunsgrēkā ēka nodega.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4828089" y="911406"/>
            <a:ext cx="9081071" cy="5605003"/>
          </a:xfrm>
          <a:custGeom>
            <a:avLst/>
            <a:gdLst/>
            <a:ahLst/>
            <a:cxnLst/>
            <a:rect l="l" t="t" r="r" b="b"/>
            <a:pathLst>
              <a:path w="9081071" h="5605003">
                <a:moveTo>
                  <a:pt x="0" y="0"/>
                </a:moveTo>
                <a:lnTo>
                  <a:pt x="9081071" y="0"/>
                </a:lnTo>
                <a:lnTo>
                  <a:pt x="9081071" y="5605003"/>
                </a:lnTo>
                <a:lnTo>
                  <a:pt x="0" y="5605003"/>
                </a:lnTo>
                <a:lnTo>
                  <a:pt x="0" y="0"/>
                </a:lnTo>
                <a:close/>
              </a:path>
            </a:pathLst>
          </a:custGeom>
          <a:blipFill>
            <a:blip r:embed="rId4"/>
            <a:stretch>
              <a:fillRect l="-7417" t="-9103" r="-6967" b="-25718"/>
            </a:stretch>
          </a:blipFill>
        </p:spPr>
      </p:sp>
      <p:sp>
        <p:nvSpPr>
          <p:cNvPr id="6" name="TextBox 6"/>
          <p:cNvSpPr txBox="1"/>
          <p:nvPr/>
        </p:nvSpPr>
        <p:spPr>
          <a:xfrm>
            <a:off x="6633199" y="6677073"/>
            <a:ext cx="5021601"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"Upmaļi" 2017.gadā.</a:t>
            </a:r>
          </a:p>
          <a:p>
            <a:pPr algn="ctr">
              <a:lnSpc>
                <a:spcPts val="2520"/>
              </a:lnSpc>
            </a:pPr>
            <a:r>
              <a:rPr lang="en-US" sz="1800">
                <a:solidFill>
                  <a:srgbClr val="000000"/>
                </a:solidFill>
                <a:latin typeface="Open Sans"/>
                <a:ea typeface="Open Sans"/>
                <a:cs typeface="Open Sans"/>
                <a:sym typeface="Open Sans"/>
              </a:rPr>
              <a:t>Foto: Inita Lejiņa.</a:t>
            </a:r>
          </a:p>
        </p:txBody>
      </p:sp>
      <p:sp>
        <p:nvSpPr>
          <p:cNvPr id="7" name="TextBox 7"/>
          <p:cNvSpPr txBox="1"/>
          <p:nvPr/>
        </p:nvSpPr>
        <p:spPr>
          <a:xfrm>
            <a:off x="743764" y="7711874"/>
            <a:ext cx="17088894" cy="178054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"Upmaļi" - amatnieku saimniecība, kalēju darbnīca bijušās Gārsenes muižas smēdes vietā, te bijusi pirmā skola Gārsenē (ap 1840.g.). Šajās mājās </a:t>
            </a:r>
            <a:r>
              <a:rPr lang="en-US" sz="3399" b="1">
                <a:solidFill>
                  <a:srgbClr val="000000"/>
                </a:solidFill>
                <a:latin typeface="Open Sans Bold"/>
                <a:ea typeface="Open Sans Bold"/>
                <a:cs typeface="Open Sans Bold"/>
                <a:sym typeface="Open Sans Bold"/>
              </a:rPr>
              <a:t>1960-tajos gados</a:t>
            </a:r>
            <a:r>
              <a:rPr lang="en-US" sz="3399">
                <a:solidFill>
                  <a:srgbClr val="000000"/>
                </a:solidFill>
                <a:latin typeface="Open Sans"/>
                <a:ea typeface="Open Sans"/>
                <a:cs typeface="Open Sans"/>
                <a:sym typeface="Open Sans"/>
              </a:rPr>
              <a:t> bijusi arī </a:t>
            </a:r>
            <a:r>
              <a:rPr lang="en-US" sz="3399" b="1">
                <a:solidFill>
                  <a:srgbClr val="000000"/>
                </a:solidFill>
                <a:latin typeface="Open Sans Bold"/>
                <a:ea typeface="Open Sans Bold"/>
                <a:cs typeface="Open Sans Bold"/>
                <a:sym typeface="Open Sans Bold"/>
              </a:rPr>
              <a:t>bibliotēka</a:t>
            </a:r>
            <a:r>
              <a:rPr lang="en-US" sz="3399">
                <a:solidFill>
                  <a:srgbClr val="000000"/>
                </a:solidFill>
                <a:latin typeface="Open Sans"/>
                <a:ea typeface="Open Sans"/>
                <a:cs typeface="Open Sans"/>
                <a:sym typeface="Open Sans"/>
              </a:rPr>
              <a:t>. (Bibliotekārs Roberts Hauka)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8544498" y="603891"/>
            <a:ext cx="9371638" cy="7028728"/>
          </a:xfrm>
          <a:custGeom>
            <a:avLst/>
            <a:gdLst/>
            <a:ahLst/>
            <a:cxnLst/>
            <a:rect l="l" t="t" r="r" b="b"/>
            <a:pathLst>
              <a:path w="9371638" h="7028728">
                <a:moveTo>
                  <a:pt x="0" y="0"/>
                </a:moveTo>
                <a:lnTo>
                  <a:pt x="9371638" y="0"/>
                </a:lnTo>
                <a:lnTo>
                  <a:pt x="9371638" y="7028728"/>
                </a:lnTo>
                <a:lnTo>
                  <a:pt x="0" y="7028728"/>
                </a:lnTo>
                <a:lnTo>
                  <a:pt x="0" y="0"/>
                </a:lnTo>
                <a:close/>
              </a:path>
            </a:pathLst>
          </a:custGeom>
          <a:blipFill>
            <a:blip r:embed="rId4"/>
            <a:stretch>
              <a:fillRect/>
            </a:stretch>
          </a:blipFill>
        </p:spPr>
      </p:sp>
      <p:sp>
        <p:nvSpPr>
          <p:cNvPr id="6" name="TextBox 6"/>
          <p:cNvSpPr txBox="1"/>
          <p:nvPr/>
        </p:nvSpPr>
        <p:spPr>
          <a:xfrm>
            <a:off x="11095727" y="7604044"/>
            <a:ext cx="5069672"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"Gāršas" 2017.gadā.</a:t>
            </a:r>
          </a:p>
          <a:p>
            <a:pPr algn="ctr">
              <a:lnSpc>
                <a:spcPts val="2520"/>
              </a:lnSpc>
            </a:pPr>
            <a:r>
              <a:rPr lang="en-US" sz="1800">
                <a:solidFill>
                  <a:srgbClr val="000000"/>
                </a:solidFill>
                <a:latin typeface="Open Sans"/>
                <a:ea typeface="Open Sans"/>
                <a:cs typeface="Open Sans"/>
                <a:sym typeface="Open Sans"/>
              </a:rPr>
              <a:t>Foto: Inita Lejiņa.</a:t>
            </a:r>
          </a:p>
        </p:txBody>
      </p:sp>
      <p:sp>
        <p:nvSpPr>
          <p:cNvPr id="7" name="TextBox 7"/>
          <p:cNvSpPr txBox="1"/>
          <p:nvPr/>
        </p:nvSpPr>
        <p:spPr>
          <a:xfrm>
            <a:off x="916536" y="962660"/>
            <a:ext cx="6337168" cy="418084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Līdz mūsdienām saglabājusies muižas kalpu dzīvojamā māja, kurā pirmās brīvvalsts laikā bija nabagmāja, padomju laikā - feldšeru punkts, kolhoza kantoris, pasts, </a:t>
            </a:r>
            <a:r>
              <a:rPr lang="en-US" sz="3399" b="1">
                <a:solidFill>
                  <a:srgbClr val="000000"/>
                </a:solidFill>
                <a:latin typeface="Open Sans Bold"/>
                <a:ea typeface="Open Sans Bold"/>
                <a:cs typeface="Open Sans Bold"/>
                <a:sym typeface="Open Sans Bold"/>
              </a:rPr>
              <a:t>bibliotēka</a:t>
            </a:r>
            <a:r>
              <a:rPr lang="en-US" sz="3399">
                <a:solidFill>
                  <a:srgbClr val="000000"/>
                </a:solidFill>
                <a:latin typeface="Open Sans"/>
                <a:ea typeface="Open Sans"/>
                <a:cs typeface="Open Sans"/>
                <a:sym typeface="Open Sans"/>
              </a:rPr>
              <a:t>, ēdnīca, dzīvokļi.</a:t>
            </a:r>
          </a:p>
        </p:txBody>
      </p:sp>
      <p:sp>
        <p:nvSpPr>
          <p:cNvPr id="8" name="TextBox 8"/>
          <p:cNvSpPr txBox="1"/>
          <p:nvPr/>
        </p:nvSpPr>
        <p:spPr>
          <a:xfrm>
            <a:off x="1246372" y="5497956"/>
            <a:ext cx="5677495" cy="298069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Šeit strādājuši </a:t>
            </a:r>
            <a:r>
              <a:rPr lang="en-US" sz="3399" b="1">
                <a:solidFill>
                  <a:srgbClr val="000000"/>
                </a:solidFill>
                <a:latin typeface="Open Sans Bold"/>
                <a:ea typeface="Open Sans Bold"/>
                <a:cs typeface="Open Sans Bold"/>
                <a:sym typeface="Open Sans Bold"/>
              </a:rPr>
              <a:t>bibliotekāri: </a:t>
            </a:r>
          </a:p>
          <a:p>
            <a:pPr algn="ctr">
              <a:lnSpc>
                <a:spcPts val="4759"/>
              </a:lnSpc>
            </a:pPr>
            <a:r>
              <a:rPr lang="en-US" sz="3399" b="1">
                <a:solidFill>
                  <a:srgbClr val="000000"/>
                </a:solidFill>
                <a:latin typeface="Open Sans Bold"/>
                <a:ea typeface="Open Sans Bold"/>
                <a:cs typeface="Open Sans Bold"/>
                <a:sym typeface="Open Sans Bold"/>
              </a:rPr>
              <a:t>Mirdza Rācene (Rusecka), </a:t>
            </a:r>
          </a:p>
          <a:p>
            <a:pPr algn="ctr">
              <a:lnSpc>
                <a:spcPts val="4759"/>
              </a:lnSpc>
            </a:pPr>
            <a:r>
              <a:rPr lang="en-US" sz="3399" b="1">
                <a:solidFill>
                  <a:srgbClr val="000000"/>
                </a:solidFill>
                <a:latin typeface="Open Sans Bold"/>
                <a:ea typeface="Open Sans Bold"/>
                <a:cs typeface="Open Sans Bold"/>
                <a:sym typeface="Open Sans Bold"/>
              </a:rPr>
              <a:t>Lilija Rutkovska, </a:t>
            </a:r>
          </a:p>
          <a:p>
            <a:pPr algn="ctr">
              <a:lnSpc>
                <a:spcPts val="4759"/>
              </a:lnSpc>
            </a:pPr>
            <a:r>
              <a:rPr lang="en-US" sz="3399" b="1">
                <a:solidFill>
                  <a:srgbClr val="000000"/>
                </a:solidFill>
                <a:latin typeface="Open Sans Bold"/>
                <a:ea typeface="Open Sans Bold"/>
                <a:cs typeface="Open Sans Bold"/>
                <a:sym typeface="Open Sans Bold"/>
              </a:rPr>
              <a:t>Anita Krūmiņa, </a:t>
            </a:r>
          </a:p>
          <a:p>
            <a:pPr algn="ctr">
              <a:lnSpc>
                <a:spcPts val="4759"/>
              </a:lnSpc>
            </a:pPr>
            <a:r>
              <a:rPr lang="en-US" sz="3399" b="1">
                <a:solidFill>
                  <a:srgbClr val="000000"/>
                </a:solidFill>
                <a:latin typeface="Open Sans Bold"/>
                <a:ea typeface="Open Sans Bold"/>
                <a:cs typeface="Open Sans Bold"/>
                <a:sym typeface="Open Sans Bold"/>
              </a:rPr>
              <a:t>Tija Vanaga (Kalniete).</a:t>
            </a:r>
          </a:p>
        </p:txBody>
      </p:sp>
      <p:sp>
        <p:nvSpPr>
          <p:cNvPr id="9" name="Freeform 9"/>
          <p:cNvSpPr/>
          <p:nvPr/>
        </p:nvSpPr>
        <p:spPr>
          <a:xfrm>
            <a:off x="11248841" y="4920481"/>
            <a:ext cx="1411419" cy="1523799"/>
          </a:xfrm>
          <a:custGeom>
            <a:avLst/>
            <a:gdLst/>
            <a:ahLst/>
            <a:cxnLst/>
            <a:rect l="l" t="t" r="r" b="b"/>
            <a:pathLst>
              <a:path w="1411419" h="1523799">
                <a:moveTo>
                  <a:pt x="0" y="0"/>
                </a:moveTo>
                <a:lnTo>
                  <a:pt x="1411419" y="0"/>
                </a:lnTo>
                <a:lnTo>
                  <a:pt x="1411419" y="1523799"/>
                </a:lnTo>
                <a:lnTo>
                  <a:pt x="0" y="1523799"/>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1183106" y="1917813"/>
            <a:ext cx="7960894" cy="5970671"/>
          </a:xfrm>
          <a:custGeom>
            <a:avLst/>
            <a:gdLst/>
            <a:ahLst/>
            <a:cxnLst/>
            <a:rect l="l" t="t" r="r" b="b"/>
            <a:pathLst>
              <a:path w="7960894" h="5970671">
                <a:moveTo>
                  <a:pt x="0" y="0"/>
                </a:moveTo>
                <a:lnTo>
                  <a:pt x="7960894" y="0"/>
                </a:lnTo>
                <a:lnTo>
                  <a:pt x="7960894" y="5970671"/>
                </a:lnTo>
                <a:lnTo>
                  <a:pt x="0" y="5970671"/>
                </a:lnTo>
                <a:lnTo>
                  <a:pt x="0" y="0"/>
                </a:lnTo>
                <a:close/>
              </a:path>
            </a:pathLst>
          </a:custGeom>
          <a:blipFill>
            <a:blip r:embed="rId4"/>
            <a:stretch>
              <a:fillRect/>
            </a:stretch>
          </a:blipFill>
        </p:spPr>
      </p:sp>
      <p:sp>
        <p:nvSpPr>
          <p:cNvPr id="6" name="Freeform 6"/>
          <p:cNvSpPr/>
          <p:nvPr/>
        </p:nvSpPr>
        <p:spPr>
          <a:xfrm>
            <a:off x="96528" y="6081749"/>
            <a:ext cx="1411419" cy="1523799"/>
          </a:xfrm>
          <a:custGeom>
            <a:avLst/>
            <a:gdLst/>
            <a:ahLst/>
            <a:cxnLst/>
            <a:rect l="l" t="t" r="r" b="b"/>
            <a:pathLst>
              <a:path w="1411419" h="1523799">
                <a:moveTo>
                  <a:pt x="0" y="0"/>
                </a:moveTo>
                <a:lnTo>
                  <a:pt x="1411420" y="0"/>
                </a:lnTo>
                <a:lnTo>
                  <a:pt x="1411420" y="1523799"/>
                </a:lnTo>
                <a:lnTo>
                  <a:pt x="0" y="1523799"/>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3430592" y="7859909"/>
            <a:ext cx="2774161" cy="925829"/>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"Gāršas" 2017. gadā.</a:t>
            </a:r>
          </a:p>
          <a:p>
            <a:pPr algn="ctr">
              <a:lnSpc>
                <a:spcPts val="2520"/>
              </a:lnSpc>
            </a:pPr>
            <a:r>
              <a:rPr lang="en-US" sz="1800">
                <a:solidFill>
                  <a:srgbClr val="000000"/>
                </a:solidFill>
                <a:latin typeface="Open Sans"/>
                <a:ea typeface="Open Sans"/>
                <a:cs typeface="Open Sans"/>
                <a:sym typeface="Open Sans"/>
              </a:rPr>
              <a:t>Foto: Inita Lejiņa.</a:t>
            </a:r>
          </a:p>
          <a:p>
            <a:pPr algn="ctr">
              <a:lnSpc>
                <a:spcPts val="2520"/>
              </a:lnSpc>
            </a:pPr>
            <a:endParaRPr lang="en-US" sz="1800">
              <a:solidFill>
                <a:srgbClr val="000000"/>
              </a:solidFill>
              <a:latin typeface="Open Sans"/>
              <a:ea typeface="Open Sans"/>
              <a:cs typeface="Open Sans"/>
              <a:sym typeface="Open Sans"/>
            </a:endParaRPr>
          </a:p>
        </p:txBody>
      </p:sp>
      <p:sp>
        <p:nvSpPr>
          <p:cNvPr id="8" name="TextBox 8"/>
          <p:cNvSpPr txBox="1"/>
          <p:nvPr/>
        </p:nvSpPr>
        <p:spPr>
          <a:xfrm>
            <a:off x="9428467" y="1851138"/>
            <a:ext cx="8314544" cy="3580765"/>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Feldhūnu ģimenes māja celta pirmās brīvvalsts beigu posmā. Vēlāk ciema/pagasta padome, medpunkts, </a:t>
            </a:r>
            <a:r>
              <a:rPr lang="en-US" sz="3399" b="1">
                <a:solidFill>
                  <a:srgbClr val="000000"/>
                </a:solidFill>
                <a:latin typeface="Open Sans Bold"/>
                <a:ea typeface="Open Sans Bold"/>
                <a:cs typeface="Open Sans Bold"/>
                <a:sym typeface="Open Sans Bold"/>
              </a:rPr>
              <a:t>bibliotēka (1984.-1993. ēkas kreisajā spārnā; 1999.- 2005. visā ēkā)</a:t>
            </a:r>
            <a:r>
              <a:rPr lang="en-US" sz="3399">
                <a:solidFill>
                  <a:srgbClr val="000000"/>
                </a:solidFill>
                <a:latin typeface="Open Sans"/>
                <a:ea typeface="Open Sans"/>
                <a:cs typeface="Open Sans"/>
                <a:sym typeface="Open Sans"/>
              </a:rPr>
              <a:t>, skolas datorklase.</a:t>
            </a:r>
          </a:p>
        </p:txBody>
      </p:sp>
      <p:sp>
        <p:nvSpPr>
          <p:cNvPr id="9" name="TextBox 9"/>
          <p:cNvSpPr txBox="1"/>
          <p:nvPr/>
        </p:nvSpPr>
        <p:spPr>
          <a:xfrm>
            <a:off x="11085180" y="5620004"/>
            <a:ext cx="5321586" cy="2380615"/>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Šeit strādājuši: </a:t>
            </a:r>
          </a:p>
          <a:p>
            <a:pPr algn="ctr">
              <a:lnSpc>
                <a:spcPts val="4759"/>
              </a:lnSpc>
            </a:pPr>
            <a:r>
              <a:rPr lang="en-US" sz="3399" b="1">
                <a:solidFill>
                  <a:srgbClr val="000000"/>
                </a:solidFill>
                <a:latin typeface="Open Sans Bold"/>
                <a:ea typeface="Open Sans Bold"/>
                <a:cs typeface="Open Sans Bold"/>
                <a:sym typeface="Open Sans Bold"/>
              </a:rPr>
              <a:t>Tija Vanaga (Kalniete), Andra Hauka, </a:t>
            </a:r>
          </a:p>
          <a:p>
            <a:pPr algn="ctr">
              <a:lnSpc>
                <a:spcPts val="4759"/>
              </a:lnSpc>
            </a:pPr>
            <a:r>
              <a:rPr lang="en-US" sz="3399" b="1">
                <a:solidFill>
                  <a:srgbClr val="000000"/>
                </a:solidFill>
                <a:latin typeface="Open Sans Bold"/>
                <a:ea typeface="Open Sans Bold"/>
                <a:cs typeface="Open Sans Bold"/>
                <a:sym typeface="Open Sans Bold"/>
              </a:rPr>
              <a:t>Inita Lejiņa.</a:t>
            </a:r>
          </a:p>
        </p:txBody>
      </p:sp>
      <p:sp>
        <p:nvSpPr>
          <p:cNvPr id="10" name="Freeform 10"/>
          <p:cNvSpPr/>
          <p:nvPr/>
        </p:nvSpPr>
        <p:spPr>
          <a:xfrm rot="-8970287">
            <a:off x="9013749" y="5684635"/>
            <a:ext cx="1411419" cy="1523799"/>
          </a:xfrm>
          <a:custGeom>
            <a:avLst/>
            <a:gdLst/>
            <a:ahLst/>
            <a:cxnLst/>
            <a:rect l="l" t="t" r="r" b="b"/>
            <a:pathLst>
              <a:path w="1411419" h="1523799">
                <a:moveTo>
                  <a:pt x="0" y="0"/>
                </a:moveTo>
                <a:lnTo>
                  <a:pt x="1411419" y="0"/>
                </a:lnTo>
                <a:lnTo>
                  <a:pt x="1411419" y="1523799"/>
                </a:lnTo>
                <a:lnTo>
                  <a:pt x="0" y="1523799"/>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8976" y="-1112126"/>
            <a:ext cx="5448219" cy="5016902"/>
          </a:xfrm>
          <a:custGeom>
            <a:avLst/>
            <a:gdLst/>
            <a:ahLst/>
            <a:cxnLst/>
            <a:rect l="l" t="t" r="r" b="b"/>
            <a:pathLst>
              <a:path w="5448219" h="5016902">
                <a:moveTo>
                  <a:pt x="0" y="0"/>
                </a:moveTo>
                <a:lnTo>
                  <a:pt x="5448220" y="0"/>
                </a:lnTo>
                <a:lnTo>
                  <a:pt x="5448220" y="5016902"/>
                </a:lnTo>
                <a:lnTo>
                  <a:pt x="0" y="5016902"/>
                </a:lnTo>
                <a:lnTo>
                  <a:pt x="0" y="0"/>
                </a:lnTo>
                <a:close/>
              </a:path>
            </a:pathLst>
          </a:custGeom>
          <a:blipFill>
            <a:blip>
              <a:alphaModFix amt="48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76066" y="-3525521"/>
            <a:ext cx="18640132" cy="18640132"/>
          </a:xfrm>
          <a:custGeom>
            <a:avLst/>
            <a:gdLst/>
            <a:ahLst/>
            <a:cxnLst/>
            <a:rect l="l" t="t" r="r" b="b"/>
            <a:pathLst>
              <a:path w="18640132" h="18640132">
                <a:moveTo>
                  <a:pt x="0" y="0"/>
                </a:moveTo>
                <a:lnTo>
                  <a:pt x="18640132" y="0"/>
                </a:lnTo>
                <a:lnTo>
                  <a:pt x="18640132" y="18640132"/>
                </a:lnTo>
                <a:lnTo>
                  <a:pt x="0" y="18640132"/>
                </a:lnTo>
                <a:lnTo>
                  <a:pt x="0" y="0"/>
                </a:lnTo>
                <a:close/>
              </a:path>
            </a:pathLst>
          </a:custGeom>
          <a:blipFill>
            <a:blip r:embed="rId3">
              <a:alphaModFix amt="68000"/>
            </a:blip>
            <a:stretch>
              <a:fillRect/>
            </a:stretch>
          </a:blipFill>
        </p:spPr>
      </p:sp>
      <p:sp>
        <p:nvSpPr>
          <p:cNvPr id="4" name="Freeform 4"/>
          <p:cNvSpPr/>
          <p:nvPr/>
        </p:nvSpPr>
        <p:spPr>
          <a:xfrm flipH="1" flipV="1">
            <a:off x="14535190" y="7778549"/>
            <a:ext cx="5448219" cy="5016902"/>
          </a:xfrm>
          <a:custGeom>
            <a:avLst/>
            <a:gdLst/>
            <a:ahLst/>
            <a:cxnLst/>
            <a:rect l="l" t="t" r="r" b="b"/>
            <a:pathLst>
              <a:path w="5448219" h="5016902">
                <a:moveTo>
                  <a:pt x="5448220" y="5016902"/>
                </a:moveTo>
                <a:lnTo>
                  <a:pt x="0" y="5016902"/>
                </a:lnTo>
                <a:lnTo>
                  <a:pt x="0" y="0"/>
                </a:lnTo>
                <a:lnTo>
                  <a:pt x="5448220" y="0"/>
                </a:lnTo>
                <a:lnTo>
                  <a:pt x="5448220" y="5016902"/>
                </a:lnTo>
                <a:close/>
              </a:path>
            </a:pathLst>
          </a:custGeom>
          <a:blipFill>
            <a:blip>
              <a:alphaModFix amt="19999"/>
              <a:extLst>
                <a:ext uri="{96DAC541-7B7A-43D3-8B79-37D633B846F1}">
                  <asvg:svgBlip xmlns:asvg="http://schemas.microsoft.com/office/drawing/2016/SVG/main" r:embed="rId2"/>
                </a:ext>
              </a:extLst>
            </a:blip>
            <a:stretch>
              <a:fillRect/>
            </a:stretch>
          </a:blipFill>
        </p:spPr>
      </p:sp>
      <p:sp>
        <p:nvSpPr>
          <p:cNvPr id="5" name="Freeform 5"/>
          <p:cNvSpPr/>
          <p:nvPr/>
        </p:nvSpPr>
        <p:spPr>
          <a:xfrm>
            <a:off x="776976" y="1396325"/>
            <a:ext cx="8950502" cy="6712876"/>
          </a:xfrm>
          <a:custGeom>
            <a:avLst/>
            <a:gdLst/>
            <a:ahLst/>
            <a:cxnLst/>
            <a:rect l="l" t="t" r="r" b="b"/>
            <a:pathLst>
              <a:path w="8950502" h="6712876">
                <a:moveTo>
                  <a:pt x="0" y="0"/>
                </a:moveTo>
                <a:lnTo>
                  <a:pt x="8950502" y="0"/>
                </a:lnTo>
                <a:lnTo>
                  <a:pt x="8950502" y="6712876"/>
                </a:lnTo>
                <a:lnTo>
                  <a:pt x="0" y="6712876"/>
                </a:lnTo>
                <a:lnTo>
                  <a:pt x="0" y="0"/>
                </a:lnTo>
                <a:close/>
              </a:path>
            </a:pathLst>
          </a:custGeom>
          <a:blipFill>
            <a:blip r:embed="rId4"/>
            <a:stretch>
              <a:fillRect/>
            </a:stretch>
          </a:blipFill>
        </p:spPr>
      </p:sp>
      <p:sp>
        <p:nvSpPr>
          <p:cNvPr id="6" name="Freeform 6"/>
          <p:cNvSpPr/>
          <p:nvPr/>
        </p:nvSpPr>
        <p:spPr>
          <a:xfrm>
            <a:off x="1234888" y="5246902"/>
            <a:ext cx="2097302" cy="2264293"/>
          </a:xfrm>
          <a:custGeom>
            <a:avLst/>
            <a:gdLst/>
            <a:ahLst/>
            <a:cxnLst/>
            <a:rect l="l" t="t" r="r" b="b"/>
            <a:pathLst>
              <a:path w="2097302" h="2264293">
                <a:moveTo>
                  <a:pt x="0" y="0"/>
                </a:moveTo>
                <a:lnTo>
                  <a:pt x="2097301" y="0"/>
                </a:lnTo>
                <a:lnTo>
                  <a:pt x="2097301" y="2264294"/>
                </a:lnTo>
                <a:lnTo>
                  <a:pt x="0" y="226429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3332189" y="8190942"/>
            <a:ext cx="4076218" cy="611504"/>
          </a:xfrm>
          <a:prstGeom prst="rect">
            <a:avLst/>
          </a:prstGeom>
        </p:spPr>
        <p:txBody>
          <a:bodyPr lIns="0" tIns="0" rIns="0" bIns="0" rtlCol="0" anchor="t">
            <a:spAutoFit/>
          </a:bodyPr>
          <a:lstStyle/>
          <a:p>
            <a:pPr algn="ctr">
              <a:lnSpc>
                <a:spcPts val="2520"/>
              </a:lnSpc>
            </a:pPr>
            <a:r>
              <a:rPr lang="en-US" sz="1800">
                <a:solidFill>
                  <a:srgbClr val="000000"/>
                </a:solidFill>
                <a:latin typeface="Open Sans"/>
                <a:ea typeface="Open Sans"/>
                <a:cs typeface="Open Sans"/>
                <a:sym typeface="Open Sans"/>
              </a:rPr>
              <a:t>"Dimanti" 2017. gadā.</a:t>
            </a:r>
          </a:p>
          <a:p>
            <a:pPr algn="ctr">
              <a:lnSpc>
                <a:spcPts val="2520"/>
              </a:lnSpc>
            </a:pPr>
            <a:r>
              <a:rPr lang="en-US" sz="1800">
                <a:solidFill>
                  <a:srgbClr val="000000"/>
                </a:solidFill>
                <a:latin typeface="Open Sans"/>
                <a:ea typeface="Open Sans"/>
                <a:cs typeface="Open Sans"/>
                <a:sym typeface="Open Sans"/>
              </a:rPr>
              <a:t>Foto: Inita Lejiņa.</a:t>
            </a:r>
          </a:p>
        </p:txBody>
      </p:sp>
      <p:sp>
        <p:nvSpPr>
          <p:cNvPr id="8" name="TextBox 8"/>
          <p:cNvSpPr txBox="1"/>
          <p:nvPr/>
        </p:nvSpPr>
        <p:spPr>
          <a:xfrm>
            <a:off x="10783088" y="2198209"/>
            <a:ext cx="7008507" cy="418084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Māja celta 1984.gadā. Tajā bijusi pasta nodaļa, feldšeru punkts, aptieka, viesnīca, frizētava, </a:t>
            </a:r>
            <a:r>
              <a:rPr lang="en-US" sz="3399" b="1">
                <a:solidFill>
                  <a:srgbClr val="000000"/>
                </a:solidFill>
                <a:latin typeface="Open Sans Bold"/>
                <a:ea typeface="Open Sans Bold"/>
                <a:cs typeface="Open Sans Bold"/>
                <a:sym typeface="Open Sans Bold"/>
              </a:rPr>
              <a:t>bibliotēka (1994.- 1998.gadā dzīvokļa divās istabās; 2005.- 2014. gada augustam dzīvokļa četrās istabās.)</a:t>
            </a:r>
          </a:p>
        </p:txBody>
      </p:sp>
      <p:sp>
        <p:nvSpPr>
          <p:cNvPr id="9" name="TextBox 9"/>
          <p:cNvSpPr txBox="1"/>
          <p:nvPr/>
        </p:nvSpPr>
        <p:spPr>
          <a:xfrm>
            <a:off x="10866439" y="6755266"/>
            <a:ext cx="6585793" cy="58039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Strādāja bibliotekāre Inita Lejiņa.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Gārsenes bibliotēkas vēstures</dc:title>
  <cp:revision>2</cp:revision>
  <dcterms:created xsi:type="dcterms:W3CDTF">2006-08-16T00:00:00Z</dcterms:created>
  <dcterms:modified xsi:type="dcterms:W3CDTF">2026-07-27T08:21:19Z</dcterms:modified>
  <dc:identifier>DAGfiEuueSY</dc:identifier>
</cp:coreProperties>
</file>