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66"/>
  </p:notesMasterIdLst>
  <p:sldIdLst>
    <p:sldId id="256" r:id="rId2"/>
    <p:sldId id="259" r:id="rId3"/>
    <p:sldId id="257" r:id="rId4"/>
    <p:sldId id="260" r:id="rId5"/>
    <p:sldId id="258" r:id="rId6"/>
    <p:sldId id="310" r:id="rId7"/>
    <p:sldId id="308" r:id="rId8"/>
    <p:sldId id="309" r:id="rId9"/>
    <p:sldId id="270" r:id="rId10"/>
    <p:sldId id="278" r:id="rId11"/>
    <p:sldId id="279" r:id="rId12"/>
    <p:sldId id="281" r:id="rId13"/>
    <p:sldId id="311" r:id="rId14"/>
    <p:sldId id="312" r:id="rId15"/>
    <p:sldId id="264" r:id="rId16"/>
    <p:sldId id="261" r:id="rId17"/>
    <p:sldId id="262" r:id="rId18"/>
    <p:sldId id="267" r:id="rId19"/>
    <p:sldId id="266" r:id="rId20"/>
    <p:sldId id="263" r:id="rId21"/>
    <p:sldId id="265" r:id="rId22"/>
    <p:sldId id="269" r:id="rId23"/>
    <p:sldId id="282" r:id="rId24"/>
    <p:sldId id="268" r:id="rId25"/>
    <p:sldId id="271" r:id="rId26"/>
    <p:sldId id="272" r:id="rId27"/>
    <p:sldId id="273" r:id="rId28"/>
    <p:sldId id="275" r:id="rId29"/>
    <p:sldId id="274" r:id="rId30"/>
    <p:sldId id="276" r:id="rId31"/>
    <p:sldId id="304" r:id="rId32"/>
    <p:sldId id="306" r:id="rId33"/>
    <p:sldId id="315" r:id="rId34"/>
    <p:sldId id="277" r:id="rId35"/>
    <p:sldId id="280" r:id="rId36"/>
    <p:sldId id="283" r:id="rId37"/>
    <p:sldId id="284" r:id="rId38"/>
    <p:sldId id="285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0" r:id="rId53"/>
    <p:sldId id="301" r:id="rId54"/>
    <p:sldId id="303" r:id="rId55"/>
    <p:sldId id="302" r:id="rId56"/>
    <p:sldId id="305" r:id="rId57"/>
    <p:sldId id="307" r:id="rId58"/>
    <p:sldId id="313" r:id="rId59"/>
    <p:sldId id="314" r:id="rId60"/>
    <p:sldId id="317" r:id="rId61"/>
    <p:sldId id="318" r:id="rId62"/>
    <p:sldId id="320" r:id="rId63"/>
    <p:sldId id="319" r:id="rId64"/>
    <p:sldId id="321" r:id="rId6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B19103-100C-47CE-99F3-B78246895BAE}" type="datetimeFigureOut">
              <a:rPr lang="lv-LV" smtClean="0"/>
              <a:t>11.03.2021.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846821-7418-4317-9D52-8CD684ABCB3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68991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lv-LV" smtClean="0"/>
              <a:t>11.03.2021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lv-LV" smtClean="0"/>
              <a:t>11.03.2021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hf sldNum="0" hdr="0" ft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4349932"/>
            <a:ext cx="7994469" cy="2073246"/>
          </a:xfrm>
        </p:spPr>
        <p:txBody>
          <a:bodyPr/>
          <a:lstStyle/>
          <a:p>
            <a:pPr algn="ctr"/>
            <a:r>
              <a:rPr lang="lv-LV" dirty="0" smtClean="0"/>
              <a:t>2020.Gads – Reģiona bibliotēkas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4039" y="5024358"/>
            <a:ext cx="2857143" cy="1514286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86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Bibliotekārās stundas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55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Variešu bibliotēka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4764342"/>
              </p:ext>
            </p:extLst>
          </p:nvPr>
        </p:nvGraphicFramePr>
        <p:xfrm>
          <a:off x="932498" y="1946366"/>
          <a:ext cx="9720262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1753">
                  <a:extLst>
                    <a:ext uri="{9D8B030D-6E8A-4147-A177-3AD203B41FA5}">
                      <a16:colId xmlns:a16="http://schemas.microsoft.com/office/drawing/2014/main" val="2216954795"/>
                    </a:ext>
                  </a:extLst>
                </a:gridCol>
                <a:gridCol w="6028509">
                  <a:extLst>
                    <a:ext uri="{9D8B030D-6E8A-4147-A177-3AD203B41FA5}">
                      <a16:colId xmlns:a16="http://schemas.microsoft.com/office/drawing/2014/main" val="34807313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dirty="0" smtClean="0"/>
                        <a:t>Nosaukums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Apraksts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10658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 dara  bibliotekārs?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Prezentācija par darbu, ko veic bibliotekārs ikdienā profesiju nedēļas ietvaros ĀAP Antūžos un Variešu sākumskolā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8580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Kas dzīvo bibliotēkā?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Bērnudārza bērni tika iepazīstināti ar interesantām grāmatām, lielāko, mazāko, smagāko, garāko.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4486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Iepazīsti Raini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Prezentācija skolēniem par Raini un viņa darbību ĀAP Antūžos Antūžu </a:t>
                      </a:r>
                      <a:r>
                        <a:rPr lang="lv-LV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pamatsk</a:t>
                      </a:r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skolēniem.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7275190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498" y="4451060"/>
            <a:ext cx="3626439" cy="22950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7668" y="4421966"/>
            <a:ext cx="4182218" cy="235326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77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Salas bibliotēka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 smtClean="0"/>
              <a:t>‘</a:t>
            </a:r>
            <a:r>
              <a:rPr lang="lv-LV" dirty="0"/>
              <a:t>’Kāda esi man bibliotēka</a:t>
            </a:r>
            <a:r>
              <a:rPr lang="lv-LV" dirty="0" smtClean="0"/>
              <a:t>’’ - bērni </a:t>
            </a:r>
            <a:r>
              <a:rPr lang="lv-LV" dirty="0"/>
              <a:t>iepazinās ar bibliotēkas pakalpojumiem un jaunāko literatūru.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8470" y="3306112"/>
            <a:ext cx="3621154" cy="2715865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34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Viesītes bibliotēka 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</a:pPr>
            <a:r>
              <a:rPr lang="lv-LV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lv-LV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ibliotekārā </a:t>
            </a:r>
            <a:r>
              <a:rPr lang="lv-LV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stunda “Iepazīšanās ar bibliotēku</a:t>
            </a:r>
            <a:r>
              <a:rPr lang="lv-LV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- </a:t>
            </a:r>
            <a:r>
              <a:rPr lang="lv-LV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pamatzināšanas</a:t>
            </a:r>
            <a:r>
              <a:rPr lang="lv-LV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</a:t>
            </a:r>
            <a:r>
              <a:rPr lang="lv-LV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bibliotēku;</a:t>
            </a:r>
            <a:r>
              <a:rPr lang="lv-LV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v-LV" sz="2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</a:pPr>
            <a:endParaRPr lang="lv-LV" sz="2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</a:pPr>
            <a:r>
              <a:rPr lang="lv-LV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lv-LV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ibliotekārā stunda “Preses </a:t>
            </a:r>
            <a:r>
              <a:rPr lang="lv-LV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izdevumi </a:t>
            </a:r>
            <a:r>
              <a:rPr lang="lv-LV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bērniem” - ieskats </a:t>
            </a:r>
            <a:r>
              <a:rPr lang="lv-LV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viņiem adresētajos dažādu gadu preses </a:t>
            </a:r>
            <a:r>
              <a:rPr lang="lv-LV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izdevumos; </a:t>
            </a:r>
            <a:r>
              <a:rPr lang="lv-LV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lv-LV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Preses izdevumi bērniem”, kurā tika sniegts ieskats viņiem adresētajos </a:t>
            </a:r>
            <a:r>
              <a:rPr lang="lv-LV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dažādu gadu preses </a:t>
            </a:r>
            <a:r>
              <a:rPr lang="lv-LV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izdevumi </a:t>
            </a:r>
            <a:r>
              <a:rPr lang="lv-LV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bērniem”, kurā tika sniegts ieskats viņiem </a:t>
            </a:r>
            <a:r>
              <a:rPr lang="lv-LV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“ar </a:t>
            </a:r>
            <a:r>
              <a:rPr lang="lv-LV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bibliotēku.</a:t>
            </a:r>
            <a:endParaRPr lang="lv-LV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pazīšanās </a:t>
            </a:r>
            <a:r>
              <a:rPr lang="lv-LV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 bibliotēku”, kur </a:t>
            </a:r>
            <a:r>
              <a:rPr lang="lv-LV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bērni</a:t>
            </a:r>
            <a:endParaRPr lang="lv-LV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894" y="3933976"/>
            <a:ext cx="2904343" cy="21794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987" y="3763951"/>
            <a:ext cx="2057820" cy="2746577"/>
          </a:xfrm>
          <a:prstGeom prst="rect">
            <a:avLst/>
          </a:prstGeom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66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Viesītes bibliotēka II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lv-LV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Bibliotekārā stunda “Izmantosim </a:t>
            </a:r>
            <a:r>
              <a:rPr lang="lv-LV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datu bāžu “le­tonika.lv” un “news.lv” piedāvātās iespējas”, kā arī </a:t>
            </a:r>
            <a:r>
              <a:rPr lang="lv-LV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popularizēta vietne 3td.lv;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lv-LV" sz="2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lv-LV" sz="2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lv-LV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Bibliotekārā stunda “Grāmatu stunda bibliotēkā”.</a:t>
            </a:r>
          </a:p>
          <a:p>
            <a:r>
              <a:rPr lang="lv-LV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lv-LV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3td.lv</a:t>
            </a:r>
          </a:p>
          <a:p>
            <a:r>
              <a:rPr lang="lv-LV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bāzēm </a:t>
            </a:r>
            <a:r>
              <a:rPr lang="lv-LV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klasēm - “Izmantosim datu bāžu “le­tonika.lv” un “news.lv” piedāvātās iespējas”, kā arī popularizēta vietne: 3td.lv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9127" y="3177178"/>
            <a:ext cx="3777352" cy="2831737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6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Krājumu popularizēšana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94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Lasītāko grāmatu Top-10</a:t>
            </a:r>
            <a:br>
              <a:rPr lang="lv-LV" dirty="0" smtClean="0"/>
            </a:br>
            <a:r>
              <a:rPr lang="lv-LV" sz="2700" dirty="0"/>
              <a:t>(pēc piešķirto punktu skaita, 1.vieta – 10 punkti, 2. vieta – 9 punkti utt.)</a:t>
            </a:r>
            <a:r>
              <a:rPr lang="en-GB" sz="2700" dirty="0"/>
              <a:t/>
            </a:r>
            <a:br>
              <a:rPr lang="en-GB" sz="2700" dirty="0"/>
            </a:br>
            <a:endParaRPr lang="en-GB" sz="27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5627983"/>
              </p:ext>
            </p:extLst>
          </p:nvPr>
        </p:nvGraphicFramePr>
        <p:xfrm>
          <a:off x="1023938" y="2325188"/>
          <a:ext cx="801556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0919">
                  <a:extLst>
                    <a:ext uri="{9D8B030D-6E8A-4147-A177-3AD203B41FA5}">
                      <a16:colId xmlns:a16="http://schemas.microsoft.com/office/drawing/2014/main" val="918811248"/>
                    </a:ext>
                  </a:extLst>
                </a:gridCol>
                <a:gridCol w="2834641">
                  <a:extLst>
                    <a:ext uri="{9D8B030D-6E8A-4147-A177-3AD203B41FA5}">
                      <a16:colId xmlns:a16="http://schemas.microsoft.com/office/drawing/2014/main" val="609913223"/>
                    </a:ext>
                  </a:extLst>
                </a:gridCol>
              </a:tblGrid>
              <a:tr h="351246">
                <a:tc>
                  <a:txBody>
                    <a:bodyPr/>
                    <a:lstStyle/>
                    <a:p>
                      <a:r>
                        <a:rPr lang="lv-LV" dirty="0" smtClean="0"/>
                        <a:t>Grāmata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Punkti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5323862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r>
                        <a:rPr lang="lv-LV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Rukšāne</a:t>
                      </a:r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D. Krieva āda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81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736056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Kaziņa, G. Pusnakts lilija		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54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830518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Freimane, I. Kafija diviem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50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890383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Judina, D. Dēls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49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2852726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Judina, D. Mēmais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49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6175539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r>
                        <a:rPr lang="lv-LV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Grencberga</a:t>
                      </a:r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I. Sestā sieva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43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3922143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Judina, D. Viļņos	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33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2274292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r>
                        <a:rPr lang="lv-LV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Kārlena</a:t>
                      </a:r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O. Kalendāra meitene	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28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0037432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Bula, R. </a:t>
                      </a:r>
                      <a:r>
                        <a:rPr lang="lv-LV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Sīnāja</a:t>
                      </a:r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kalna lieta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27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182288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Bērziņš, M. Aizliegtais pianīns	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27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814602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Brīdaka, L. Atbalss bez balss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27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87196"/>
                  </a:ext>
                </a:extLst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97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Lasītāko </a:t>
            </a:r>
            <a:r>
              <a:rPr lang="lv-LV" b="1" dirty="0" smtClean="0"/>
              <a:t>bērnu grāmatu </a:t>
            </a:r>
            <a:r>
              <a:rPr lang="lv-LV" dirty="0" smtClean="0"/>
              <a:t>Top-5</a:t>
            </a:r>
            <a:br>
              <a:rPr lang="lv-LV" dirty="0" smtClean="0"/>
            </a:br>
            <a:r>
              <a:rPr lang="lv-LV" sz="2700" dirty="0"/>
              <a:t>(pēc piešķirto punktu skaita, 1.vieta – 10 punkti, 2. vieta – 9 punkti utt.)</a:t>
            </a:r>
            <a:r>
              <a:rPr lang="en-GB" sz="2700" dirty="0"/>
              <a:t/>
            </a:r>
            <a:br>
              <a:rPr lang="en-GB" sz="2700" dirty="0"/>
            </a:br>
            <a:endParaRPr lang="en-GB" sz="27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565722"/>
              </p:ext>
            </p:extLst>
          </p:nvPr>
        </p:nvGraphicFramePr>
        <p:xfrm>
          <a:off x="1023938" y="2286000"/>
          <a:ext cx="7270976" cy="2374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0656">
                  <a:extLst>
                    <a:ext uri="{9D8B030D-6E8A-4147-A177-3AD203B41FA5}">
                      <a16:colId xmlns:a16="http://schemas.microsoft.com/office/drawing/2014/main" val="3242770721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40309000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dirty="0" smtClean="0"/>
                        <a:t>Grāmata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Punkti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1904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Manfelde</a:t>
                      </a:r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A. Vilcēni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19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598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Valters, E. Poķu grāmata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17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986104"/>
                  </a:ext>
                </a:extLst>
              </a:tr>
              <a:tr h="520337">
                <a:tc>
                  <a:txBody>
                    <a:bodyPr/>
                    <a:lstStyle/>
                    <a:p>
                      <a:r>
                        <a:rPr lang="lv-LV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Nilsone</a:t>
                      </a:r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F. Pērtiķa zvaigzne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14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614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Tilaks</a:t>
                      </a:r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Dz. Papus </a:t>
                      </a:r>
                      <a:r>
                        <a:rPr lang="lv-LV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Tru</a:t>
                      </a:r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14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06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Zandere, I. Bērns, kas neiekrita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12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9666845"/>
                  </a:ext>
                </a:extLst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41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5"/>
            <a:ext cx="9720072" cy="2051486"/>
          </a:xfrm>
        </p:spPr>
        <p:txBody>
          <a:bodyPr>
            <a:noAutofit/>
          </a:bodyPr>
          <a:lstStyle/>
          <a:p>
            <a:r>
              <a:rPr lang="en-US" sz="3600" dirty="0" err="1"/>
              <a:t>Latvijas</a:t>
            </a:r>
            <a:r>
              <a:rPr lang="en-US" sz="3600" dirty="0"/>
              <a:t> </a:t>
            </a:r>
            <a:r>
              <a:rPr lang="en-US" sz="3600" dirty="0" err="1"/>
              <a:t>Republikas</a:t>
            </a:r>
            <a:r>
              <a:rPr lang="en-US" sz="3600" dirty="0"/>
              <a:t> </a:t>
            </a:r>
            <a:r>
              <a:rPr lang="en-US" sz="3600" dirty="0" err="1"/>
              <a:t>Kultūras</a:t>
            </a:r>
            <a:r>
              <a:rPr lang="en-US" sz="3600" dirty="0"/>
              <a:t> </a:t>
            </a:r>
            <a:r>
              <a:rPr lang="en-US" sz="3600" dirty="0" err="1"/>
              <a:t>ministrijas</a:t>
            </a:r>
            <a:r>
              <a:rPr lang="en-US" sz="3600" dirty="0"/>
              <a:t> </a:t>
            </a:r>
            <a:r>
              <a:rPr lang="lv-LV" sz="3600" dirty="0" smtClean="0"/>
              <a:t>atbalstītais </a:t>
            </a:r>
            <a:r>
              <a:rPr lang="en-US" sz="3600" dirty="0" err="1" smtClean="0"/>
              <a:t>projekt</a:t>
            </a:r>
            <a:r>
              <a:rPr lang="lv-LV" sz="3600" dirty="0" smtClean="0"/>
              <a:t>s</a:t>
            </a:r>
            <a:r>
              <a:rPr lang="en-US" sz="3600" dirty="0" smtClean="0"/>
              <a:t> </a:t>
            </a:r>
            <a:r>
              <a:rPr lang="lv-LV" sz="3600" b="1" dirty="0" smtClean="0"/>
              <a:t>«</a:t>
            </a:r>
            <a:r>
              <a:rPr lang="en-US" sz="3600" b="1" dirty="0" err="1" smtClean="0"/>
              <a:t>Vērtīgo</a:t>
            </a:r>
            <a:r>
              <a:rPr lang="en-US" sz="3600" b="1" dirty="0" smtClean="0"/>
              <a:t> </a:t>
            </a:r>
            <a:r>
              <a:rPr lang="en-US" sz="3600" b="1" dirty="0" err="1"/>
              <a:t>grāmatu</a:t>
            </a:r>
            <a:r>
              <a:rPr lang="en-US" sz="3600" b="1" dirty="0"/>
              <a:t> </a:t>
            </a:r>
            <a:r>
              <a:rPr lang="en-US" sz="3600" b="1" dirty="0" err="1"/>
              <a:t>iepirkums</a:t>
            </a:r>
            <a:r>
              <a:rPr lang="en-US" sz="3600" b="1" dirty="0"/>
              <a:t> </a:t>
            </a:r>
            <a:r>
              <a:rPr lang="en-US" sz="3600" b="1" dirty="0" err="1"/>
              <a:t>Latvijas</a:t>
            </a:r>
            <a:r>
              <a:rPr lang="en-US" sz="3600" b="1" dirty="0"/>
              <a:t> </a:t>
            </a:r>
            <a:r>
              <a:rPr lang="en-US" sz="3600" b="1" dirty="0" err="1"/>
              <a:t>publiskajām</a:t>
            </a:r>
            <a:r>
              <a:rPr lang="en-US" sz="3600" b="1" dirty="0"/>
              <a:t> </a:t>
            </a:r>
            <a:r>
              <a:rPr lang="en-US" sz="3600" b="1" dirty="0" err="1" smtClean="0"/>
              <a:t>bibliotēkā</a:t>
            </a:r>
            <a:r>
              <a:rPr lang="lv-LV" sz="3600" b="1" dirty="0" smtClean="0"/>
              <a:t>m»</a:t>
            </a:r>
            <a:br>
              <a:rPr lang="lv-LV" sz="3600" b="1" dirty="0" smtClean="0"/>
            </a:br>
            <a:r>
              <a:rPr lang="lv-LV" sz="4000" b="1" dirty="0" smtClean="0"/>
              <a:t/>
            </a:r>
            <a:br>
              <a:rPr lang="lv-LV" sz="4000" b="1" dirty="0" smtClean="0"/>
            </a:br>
            <a:r>
              <a:rPr lang="lv-LV" sz="2000" i="1" dirty="0" smtClean="0"/>
              <a:t>1437 eksemplāri par 1391 eiro</a:t>
            </a:r>
            <a:r>
              <a:rPr lang="lv-LV" sz="4000" b="1" dirty="0" smtClean="0"/>
              <a:t/>
            </a:r>
            <a:br>
              <a:rPr lang="lv-LV" sz="4000" b="1" dirty="0" smtClean="0"/>
            </a:br>
            <a:endParaRPr lang="en-GB" sz="40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14944" y="2991058"/>
            <a:ext cx="5066699" cy="30116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6098" y="3101752"/>
            <a:ext cx="3720400" cy="279030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7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Lasītāju klubiņi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lv-LV" b="1" dirty="0"/>
              <a:t>Salas bibliotēkā</a:t>
            </a:r>
            <a:r>
              <a:rPr lang="lv-LV" dirty="0"/>
              <a:t> darbojas divi lasītāju klubiņi "</a:t>
            </a:r>
            <a:r>
              <a:rPr lang="lv-LV" dirty="0" err="1"/>
              <a:t>Lasāmprieks</a:t>
            </a:r>
            <a:r>
              <a:rPr lang="lv-LV" dirty="0"/>
              <a:t>" un jauno lasītāju kopa “</a:t>
            </a:r>
            <a:r>
              <a:rPr lang="lv-LV" dirty="0" err="1"/>
              <a:t>Grāmatiņdraugi</a:t>
            </a:r>
            <a:r>
              <a:rPr lang="lv-LV" dirty="0" smtClean="0"/>
              <a:t>|”</a:t>
            </a:r>
            <a:endParaRPr lang="en-GB" dirty="0"/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lv-LV" sz="2400" b="1" dirty="0" smtClean="0"/>
              <a:t>Lones bibliotēkas </a:t>
            </a:r>
            <a:r>
              <a:rPr lang="lv-LV" sz="2400" dirty="0" smtClean="0"/>
              <a:t>interešu grupa «Grāmatu </a:t>
            </a:r>
            <a:r>
              <a:rPr lang="lv-LV" sz="2400" dirty="0"/>
              <a:t>draugi» </a:t>
            </a:r>
            <a:r>
              <a:rPr lang="lv-LV" sz="2400" dirty="0" smtClean="0"/>
              <a:t>darinātās pūcītes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337" y="3117756"/>
            <a:ext cx="3298371" cy="23598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035" y="3432815"/>
            <a:ext cx="3194581" cy="23959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7203" y="3432815"/>
            <a:ext cx="1902117" cy="2536156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50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Skaitļus ietekmēja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701" y="2286000"/>
            <a:ext cx="7686735" cy="4022725"/>
          </a:xfr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50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Uzlīmes uz grāmatu muguriņām </a:t>
            </a:r>
            <a:r>
              <a:rPr lang="lv-LV" b="1" dirty="0" smtClean="0"/>
              <a:t>Gārsenes bibliotēkā</a:t>
            </a:r>
            <a:endParaRPr lang="en-GB" b="1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4128" y="2523944"/>
            <a:ext cx="2385278" cy="31803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9727" y="2538876"/>
            <a:ext cx="4207718" cy="316543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3706" y="2523944"/>
            <a:ext cx="2393647" cy="3180371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2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Izstādes </a:t>
            </a:r>
            <a:r>
              <a:rPr lang="lv-LV" b="1" dirty="0" smtClean="0"/>
              <a:t>Gārsenes, Salas un Saukas </a:t>
            </a:r>
            <a:r>
              <a:rPr lang="lv-LV" dirty="0" smtClean="0"/>
              <a:t>bibliotēkās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65" y="1841920"/>
            <a:ext cx="3920068" cy="29446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9101" y="1366390"/>
            <a:ext cx="3011685" cy="38956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0141" y="3626445"/>
            <a:ext cx="3597851" cy="2701515"/>
          </a:xfrm>
          <a:prstGeom prst="rect">
            <a:avLst/>
          </a:prstGeom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5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dirty="0" smtClean="0">
                <a:latin typeface="+mn-lt"/>
              </a:rPr>
              <a:t>akcija </a:t>
            </a:r>
            <a:r>
              <a:rPr lang="lv-LV" sz="2800" dirty="0">
                <a:latin typeface="+mn-lt"/>
              </a:rPr>
              <a:t>"Dodies lasīšanas </a:t>
            </a:r>
            <a:r>
              <a:rPr lang="lv-LV" sz="2800" dirty="0" smtClean="0">
                <a:latin typeface="+mn-lt"/>
              </a:rPr>
              <a:t>tūrē kopā </a:t>
            </a:r>
            <a:r>
              <a:rPr lang="lv-LV" sz="2800" dirty="0">
                <a:latin typeface="+mn-lt"/>
              </a:rPr>
              <a:t>ar Martu un Gustavu</a:t>
            </a:r>
            <a:r>
              <a:rPr lang="lv-LV" sz="2800" dirty="0" smtClean="0">
                <a:latin typeface="+mn-lt"/>
              </a:rPr>
              <a:t>!« (</a:t>
            </a:r>
            <a:r>
              <a:rPr lang="lv-LV" sz="2800" b="1" dirty="0" smtClean="0">
                <a:latin typeface="+mn-lt"/>
              </a:rPr>
              <a:t>Leimaņu, Gārsenes bibliotēkās</a:t>
            </a:r>
            <a:r>
              <a:rPr lang="lv-LV" sz="2800" dirty="0" smtClean="0">
                <a:latin typeface="+mn-lt"/>
              </a:rPr>
              <a:t>)</a:t>
            </a:r>
            <a:r>
              <a:rPr lang="en-GB" sz="2400" dirty="0">
                <a:latin typeface="+mn-lt"/>
              </a:rPr>
              <a:t/>
            </a:r>
            <a:br>
              <a:rPr lang="en-GB" sz="2400" dirty="0">
                <a:latin typeface="+mn-lt"/>
              </a:rPr>
            </a:br>
            <a:endParaRPr lang="en-GB" sz="2400" dirty="0">
              <a:latin typeface="+mn-lt"/>
            </a:endParaRPr>
          </a:p>
        </p:txBody>
      </p:sp>
      <p:pic>
        <p:nvPicPr>
          <p:cNvPr id="4" name="Content Placeholder 3" descr="C:\Users\ASUS\AppData\Local\Microsoft\Windows\Temporary Internet Files\Content.Word\literatūre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342799" y="2392362"/>
            <a:ext cx="508254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98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Salas bibliotēka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8016" lvl="1" indent="0">
              <a:buNone/>
            </a:pPr>
            <a:r>
              <a:rPr lang="lv-LV" sz="2000" b="1" dirty="0" smtClean="0"/>
              <a:t>Ceļojošā </a:t>
            </a:r>
            <a:r>
              <a:rPr lang="lv-LV" sz="2000" b="1" dirty="0"/>
              <a:t>grāmatu kaste «Pūces grāmatas</a:t>
            </a:r>
            <a:r>
              <a:rPr lang="lv-LV" sz="2000" b="1" dirty="0" smtClean="0"/>
              <a:t>» </a:t>
            </a:r>
            <a:r>
              <a:rPr lang="lv-LV" sz="2000" dirty="0" smtClean="0"/>
              <a:t>PII «Ābelīte» bērniem ceļo no 2018.gada. </a:t>
            </a:r>
            <a:r>
              <a:rPr lang="lv-LV" dirty="0"/>
              <a:t>B</a:t>
            </a:r>
            <a:r>
              <a:rPr lang="lv-LV" dirty="0" smtClean="0"/>
              <a:t>ērni </a:t>
            </a:r>
            <a:r>
              <a:rPr lang="lv-LV" dirty="0"/>
              <a:t>tiek iepazīstināti ar jaunajām grāmatiņām.  Ar viņiem tiek runāts par grāmatu saudzēšanu un lasīšanas nozīmi. </a:t>
            </a:r>
            <a:r>
              <a:rPr lang="lv-LV" dirty="0" smtClean="0"/>
              <a:t>Ir </a:t>
            </a:r>
            <a:r>
              <a:rPr lang="lv-LV" dirty="0"/>
              <a:t>arī konkrēts pieprasījums no bērniem, kuras grāmatas viņi grib skatīt un lasīt. 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952" y="3853543"/>
            <a:ext cx="3157825" cy="23683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844" y="3409407"/>
            <a:ext cx="2149491" cy="28659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234" y="3409407"/>
            <a:ext cx="2174966" cy="2899954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97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 smtClean="0"/>
              <a:t>Mazzalves bibliotēka </a:t>
            </a:r>
            <a:r>
              <a:rPr lang="lv-LV" dirty="0" smtClean="0"/>
              <a:t>pārceļas uz jaunām telpām </a:t>
            </a:r>
            <a:r>
              <a:rPr lang="lv-LV" sz="3200" dirty="0" smtClean="0"/>
              <a:t>(iedzīvotāju iesaiste)</a:t>
            </a:r>
            <a:endParaRPr lang="en-GB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3667" y="2338959"/>
            <a:ext cx="4266046" cy="24003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854" y="4170446"/>
            <a:ext cx="3042168" cy="20179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2032" y="2338959"/>
            <a:ext cx="3042168" cy="2017951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3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Jaunas telpas/ remonti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79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/>
              <a:t>Mazzalves bibliotēka - </a:t>
            </a:r>
            <a:r>
              <a:rPr lang="lv-LV" dirty="0" smtClean="0"/>
              <a:t>citās telpās</a:t>
            </a:r>
            <a:endParaRPr lang="en-GB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59972" y="1985555"/>
            <a:ext cx="4754562" cy="2676845"/>
          </a:xfrm>
          <a:prstGeom prst="rect">
            <a:avLst/>
          </a:prstGeom>
        </p:spPr>
      </p:pic>
      <p:pic>
        <p:nvPicPr>
          <p:cNvPr id="12" name="Content Placeholder 11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775744" y="1964790"/>
            <a:ext cx="4754562" cy="267134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3937" y="4761406"/>
            <a:ext cx="3005588" cy="1999661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1705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7" y="585216"/>
            <a:ext cx="10236055" cy="1499616"/>
          </a:xfrm>
        </p:spPr>
        <p:txBody>
          <a:bodyPr/>
          <a:lstStyle/>
          <a:p>
            <a:r>
              <a:rPr lang="lv-LV" b="1" dirty="0" smtClean="0"/>
              <a:t>Mežāres bibliotēka - </a:t>
            </a:r>
            <a:r>
              <a:rPr lang="lv-LV" dirty="0" smtClean="0"/>
              <a:t>renovētās telpās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10985" y="1692797"/>
            <a:ext cx="4250336" cy="2751553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38829" y="1683481"/>
            <a:ext cx="4127863" cy="27608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4347" y="4187055"/>
            <a:ext cx="4065253" cy="2396625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3850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7" y="585216"/>
            <a:ext cx="10236055" cy="1499616"/>
          </a:xfrm>
        </p:spPr>
        <p:txBody>
          <a:bodyPr/>
          <a:lstStyle/>
          <a:p>
            <a:r>
              <a:rPr lang="lv-LV" b="1" dirty="0" smtClean="0"/>
              <a:t>Zasas bibliotēka </a:t>
            </a:r>
            <a:r>
              <a:rPr lang="lv-LV" dirty="0" smtClean="0"/>
              <a:t>– izremontētās telpās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5968" y="1952059"/>
            <a:ext cx="2350822" cy="31344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1701" y="2071637"/>
            <a:ext cx="2378481" cy="31648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8631" y="2282852"/>
            <a:ext cx="4566300" cy="229229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45967" y="5431024"/>
            <a:ext cx="76674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 smtClean="0"/>
              <a:t>Ieguvums: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dirty="0" smtClean="0"/>
              <a:t>grāmatu </a:t>
            </a:r>
            <a:r>
              <a:rPr lang="lv-LV" dirty="0"/>
              <a:t>izstāžu stends, plaukti, krēsli apmeklētājiem, molberti, </a:t>
            </a:r>
            <a:r>
              <a:rPr lang="lv-LV" dirty="0" err="1" smtClean="0"/>
              <a:t>pufi</a:t>
            </a:r>
            <a:endParaRPr lang="lv-LV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dirty="0" smtClean="0"/>
              <a:t>grāmatu </a:t>
            </a:r>
            <a:r>
              <a:rPr lang="lv-LV" dirty="0"/>
              <a:t>turētāji, krājuma norādes un </a:t>
            </a:r>
            <a:r>
              <a:rPr lang="lv-LV" dirty="0" err="1"/>
              <a:t>daleņi</a:t>
            </a:r>
            <a:endParaRPr lang="lv-LV" dirty="0"/>
          </a:p>
          <a:p>
            <a:endParaRPr lang="lv-LV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845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/>
              <a:t>Variešu b-kas ĀAP Medņos </a:t>
            </a:r>
            <a:r>
              <a:rPr lang="lv-LV" dirty="0" smtClean="0"/>
              <a:t>– izremontētās telpās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39011" y="2189496"/>
            <a:ext cx="4552626" cy="3414470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023611" y="2189496"/>
            <a:ext cx="5175383" cy="388473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908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Izsniegums</a:t>
            </a:r>
            <a:r>
              <a:rPr lang="lv-LV" dirty="0" smtClean="0"/>
              <a:t> reģionā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lv-LV" sz="3600" b="1" dirty="0" smtClean="0"/>
              <a:t>Periodika</a:t>
            </a:r>
          </a:p>
          <a:p>
            <a:r>
              <a:rPr lang="lv-LV" sz="3600" b="1" dirty="0" smtClean="0"/>
              <a:t>75 930</a:t>
            </a:r>
          </a:p>
          <a:p>
            <a:r>
              <a:rPr lang="lv-LV" sz="3600" b="1" dirty="0" smtClean="0"/>
              <a:t>-20%</a:t>
            </a:r>
            <a:endParaRPr lang="en-GB" sz="3600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r"/>
            <a:r>
              <a:rPr lang="lv-LV" sz="3600" b="1" dirty="0" smtClean="0"/>
              <a:t>Grāmatas</a:t>
            </a:r>
          </a:p>
          <a:p>
            <a:pPr algn="r"/>
            <a:r>
              <a:rPr lang="lv-LV" sz="3600" b="1" dirty="0" smtClean="0"/>
              <a:t>66 225</a:t>
            </a:r>
          </a:p>
          <a:p>
            <a:pPr algn="r"/>
            <a:r>
              <a:rPr lang="lv-LV" sz="3600" b="1" dirty="0" smtClean="0"/>
              <a:t>-8%</a:t>
            </a:r>
          </a:p>
          <a:p>
            <a:pPr algn="r"/>
            <a:endParaRPr lang="lv-LV" sz="3600" b="1" dirty="0" smtClean="0"/>
          </a:p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27" y="3373998"/>
            <a:ext cx="3060029" cy="21254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99" y="3077104"/>
            <a:ext cx="1816375" cy="2719251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61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326" y="585216"/>
            <a:ext cx="11312434" cy="1499616"/>
          </a:xfrm>
        </p:spPr>
        <p:txBody>
          <a:bodyPr/>
          <a:lstStyle/>
          <a:p>
            <a:r>
              <a:rPr lang="lv-LV" b="1" dirty="0" smtClean="0"/>
              <a:t>Sēlpils I bibliotēka </a:t>
            </a:r>
            <a:r>
              <a:rPr lang="lv-LV" dirty="0" smtClean="0"/>
              <a:t>– iegūta jauna telpa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2400" dirty="0"/>
              <a:t>Izremontēta un labiekārtota </a:t>
            </a:r>
            <a:endParaRPr lang="lv-LV" sz="2400" dirty="0" smtClean="0"/>
          </a:p>
          <a:p>
            <a:r>
              <a:rPr lang="lv-LV" sz="2400" dirty="0" smtClean="0"/>
              <a:t>novadpētniecības telpa </a:t>
            </a:r>
          </a:p>
          <a:p>
            <a:r>
              <a:rPr lang="lv-LV" sz="2400" dirty="0" smtClean="0"/>
              <a:t>Raiņa </a:t>
            </a:r>
            <a:r>
              <a:rPr lang="lv-LV" sz="2400" dirty="0"/>
              <a:t>kluba muzeja </a:t>
            </a:r>
            <a:r>
              <a:rPr lang="lv-LV" sz="2400" dirty="0" smtClean="0"/>
              <a:t>krājumam</a:t>
            </a:r>
            <a:endParaRPr lang="lv-LV" sz="2400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1721" y="1829573"/>
            <a:ext cx="3363799" cy="4479788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2606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Gārsenes bibliotēka – </a:t>
            </a:r>
            <a:r>
              <a:rPr lang="lv-LV" sz="3600" dirty="0" smtClean="0"/>
              <a:t>bērnu un jauniešu zona</a:t>
            </a:r>
            <a:endParaRPr lang="en-GB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71846" y="2704011"/>
            <a:ext cx="3971109" cy="2978332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96744" y="2732870"/>
            <a:ext cx="3905604" cy="2920614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0457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Zīlānu</a:t>
            </a:r>
            <a:r>
              <a:rPr lang="lv-LV" dirty="0" smtClean="0"/>
              <a:t> bibliotēka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Aprīkota jauna </a:t>
            </a:r>
            <a:r>
              <a:rPr lang="lv-LV" dirty="0" err="1" smtClean="0"/>
              <a:t>datorvieta</a:t>
            </a:r>
            <a:endParaRPr lang="lv-LV" dirty="0" smtClean="0"/>
          </a:p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7539" y="2816673"/>
            <a:ext cx="4387631" cy="3048549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35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Kūku bibliotēka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lv-LV" dirty="0"/>
              <a:t>T</a:t>
            </a:r>
            <a:r>
              <a:rPr lang="lv-LV" dirty="0" smtClean="0"/>
              <a:t>ika </a:t>
            </a:r>
            <a:r>
              <a:rPr lang="lv-LV" dirty="0"/>
              <a:t>veikts remonts apmeklētāju tualetē.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dirty="0"/>
              <a:t>Iesākts darbs pie bibliotēkas ēkas renovācijas. Renovēta viena gala ārsiena, jo atradās avārijas stāvoklī (laika apstākļu dēļ atsevišķi ķieģeļi, no kuriem uzmūrētas ārsienas, ir saplaisājuši un pat izbiruši</a:t>
            </a:r>
            <a:r>
              <a:rPr lang="lv-LV" dirty="0" smtClean="0"/>
              <a:t>). Tur tiks uzstādīts  </a:t>
            </a:r>
            <a:r>
              <a:rPr lang="lv-LV" dirty="0"/>
              <a:t>āra LED video </a:t>
            </a:r>
            <a:r>
              <a:rPr lang="lv-LV" dirty="0" smtClean="0"/>
              <a:t>ekrāns, </a:t>
            </a:r>
            <a:r>
              <a:rPr lang="lv-LV" dirty="0"/>
              <a:t>kurš darbosies no saules paneļiem.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9353" y="3997233"/>
            <a:ext cx="3531727" cy="2653646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0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Novadpētniecība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0511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Variešu bibliotēka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Jaunas mapes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462327" y="3145205"/>
            <a:ext cx="2225233" cy="1597290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lv-LV" dirty="0"/>
              <a:t>P</a:t>
            </a:r>
            <a:r>
              <a:rPr lang="lv-LV" dirty="0" smtClean="0"/>
              <a:t>rezentācija </a:t>
            </a:r>
            <a:r>
              <a:rPr lang="lv-LV" dirty="0"/>
              <a:t>par Lāčplēša ordeņa kavalieriem Variešu pagastā</a:t>
            </a:r>
            <a:endParaRPr lang="en-GB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192125" y="3212219"/>
            <a:ext cx="2523963" cy="14204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2962" y="5062995"/>
            <a:ext cx="2374598" cy="140593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6088" y="4632710"/>
            <a:ext cx="2523963" cy="142049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44722" y="3221869"/>
            <a:ext cx="2632855" cy="2720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Cilvēkstāsti</a:t>
            </a:r>
            <a:r>
              <a:rPr lang="lv-LV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fontAlgn="base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Novada </a:t>
            </a:r>
            <a:r>
              <a:rPr lang="lv-LV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literāti;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fontAlgn="base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lv-LV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Kolhozu </a:t>
            </a: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laiks </a:t>
            </a:r>
            <a:r>
              <a:rPr lang="lv-LV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novadā;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fontAlgn="base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Novada vēsture </a:t>
            </a:r>
          </a:p>
          <a:p>
            <a:pPr marL="285750" indent="-285750" fontAlgn="base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līdz </a:t>
            </a: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1940. </a:t>
            </a:r>
            <a:r>
              <a:rPr lang="lv-LV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gadam;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fontAlgn="base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Novada vēsture no 1990. </a:t>
            </a:r>
            <a:r>
              <a:rPr lang="lv-LV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gada;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Lāčplēša Kara ordeņa kavalieri </a:t>
            </a:r>
            <a:r>
              <a:rPr lang="lv-LV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novadā.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4406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Sēlpils I bibliotēka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lv-LV" sz="2400" dirty="0"/>
              <a:t>Izremontēta un labiekārtota novadpētniecības telpa Raiņa kluba muzeja </a:t>
            </a:r>
            <a:r>
              <a:rPr lang="lv-LV" sz="2400" dirty="0" smtClean="0"/>
              <a:t>krājumam.</a:t>
            </a:r>
          </a:p>
          <a:p>
            <a:r>
              <a:rPr lang="lv-LV" dirty="0"/>
              <a:t>Ņemot vērā, ka novadpētniecības krājumu veido gan bibliotēkā uzkrātie materiāli, gan Raiņa kluba muzeja materiāli, ietverto materiālu veids ir ļoti plašs – fotogrāfijas, dokumenti, laikraksti, diplomi, dažādi sadzīves priekšmeti un tehnika. </a:t>
            </a:r>
            <a:endParaRPr lang="en-GB" dirty="0"/>
          </a:p>
          <a:p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36720" y="2079818"/>
            <a:ext cx="3175894" cy="4229542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16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Saukas bibliotēka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lv-LV" sz="2000" dirty="0"/>
              <a:t>1991. gada janvāra barikāžu </a:t>
            </a:r>
            <a:r>
              <a:rPr lang="lv-LV" sz="2000" dirty="0" smtClean="0"/>
              <a:t>notikumu atceres pasākums kopā </a:t>
            </a:r>
            <a:r>
              <a:rPr lang="lv-LV" sz="2000" dirty="0"/>
              <a:t>ar novadnieku, komponistu Aigaru </a:t>
            </a:r>
            <a:r>
              <a:rPr lang="lv-LV" sz="2000" dirty="0" smtClean="0"/>
              <a:t>Godiņu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64996" y="3226527"/>
            <a:ext cx="4037747" cy="2548358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v-LV" sz="2400" b="1" i="1" dirty="0"/>
              <a:t>Martā sagatavotais un nenotikušais koncerts komponista A. Žilinska 115. dzimšanas </a:t>
            </a:r>
            <a:r>
              <a:rPr lang="lv-LV" sz="2400" b="1" i="1" dirty="0" smtClean="0"/>
              <a:t>dienai</a:t>
            </a:r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191958" y="3097400"/>
            <a:ext cx="2352739" cy="3341687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5188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Saukas bibliotēka II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Lāčplēša </a:t>
            </a:r>
            <a:r>
              <a:rPr lang="lv-LV" dirty="0" smtClean="0"/>
              <a:t>dienā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24128" y="2792050"/>
            <a:ext cx="2534195" cy="1846524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7" y="2179635"/>
            <a:ext cx="5397805" cy="981575"/>
          </a:xfrm>
        </p:spPr>
        <p:txBody>
          <a:bodyPr>
            <a:noAutofit/>
          </a:bodyPr>
          <a:lstStyle/>
          <a:p>
            <a:r>
              <a:rPr lang="lv-LV" sz="2000" dirty="0" smtClean="0"/>
              <a:t>Novadnieces </a:t>
            </a:r>
            <a:r>
              <a:rPr lang="lv-LV" sz="2000" dirty="0"/>
              <a:t>Lilijas </a:t>
            </a:r>
            <a:r>
              <a:rPr lang="lv-LV" sz="2000" dirty="0" err="1"/>
              <a:t>Šicas</a:t>
            </a:r>
            <a:r>
              <a:rPr lang="lv-LV" sz="2000" dirty="0"/>
              <a:t> 100. dzimšanas dienas atceres pasākumā ’’Stelles mans trenažieris’’ </a:t>
            </a:r>
            <a:r>
              <a:rPr lang="lv-LV" sz="2000" dirty="0" err="1"/>
              <a:t>J.Jaunsudrabiņa</a:t>
            </a:r>
            <a:r>
              <a:rPr lang="lv-LV" sz="2000" dirty="0"/>
              <a:t> muzejā ’’Riekstiņos’’, ko organizēja muzeja vadītāja Ilze </a:t>
            </a:r>
            <a:r>
              <a:rPr lang="lv-LV" sz="2000" dirty="0" smtClean="0"/>
              <a:t>Līduma</a:t>
            </a:r>
            <a:endParaRPr lang="en-GB" sz="2000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755825" y="3386641"/>
            <a:ext cx="2981410" cy="21389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4472" y="4638574"/>
            <a:ext cx="2333491" cy="174913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3935" y="4643795"/>
            <a:ext cx="2517866" cy="193869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49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Saukas un Lones bibliotēkas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Saukas bibliotēkai 2020. gadā klusi tika svinēta 75. dzimšanas diena</a:t>
            </a:r>
            <a:endParaRPr lang="en-GB" dirty="0"/>
          </a:p>
          <a:p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19318" y="3274045"/>
            <a:ext cx="2700762" cy="1682642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5530552" cy="822960"/>
          </a:xfrm>
        </p:spPr>
        <p:txBody>
          <a:bodyPr>
            <a:normAutofit fontScale="92500" lnSpcReduction="20000"/>
          </a:bodyPr>
          <a:lstStyle/>
          <a:p>
            <a:r>
              <a:rPr lang="lv-LV" dirty="0">
                <a:solidFill>
                  <a:srgbClr val="92D050"/>
                </a:solidFill>
              </a:rPr>
              <a:t>Senatora J. </a:t>
            </a:r>
            <a:r>
              <a:rPr lang="lv-LV" dirty="0" err="1">
                <a:solidFill>
                  <a:srgbClr val="92D050"/>
                </a:solidFill>
              </a:rPr>
              <a:t>Skudres</a:t>
            </a:r>
            <a:r>
              <a:rPr lang="lv-LV" dirty="0">
                <a:solidFill>
                  <a:srgbClr val="92D050"/>
                </a:solidFill>
              </a:rPr>
              <a:t> māja «Meirāni», kurā 1945.gadā  19.maijā tika nodibināta Lones bibliotēka. Šogad bibliotēkai 75 gadi</a:t>
            </a:r>
            <a:endParaRPr lang="en-GB" dirty="0">
              <a:solidFill>
                <a:srgbClr val="92D050"/>
              </a:solidFill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351690" y="3002596"/>
            <a:ext cx="3865199" cy="28958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3776" y="3977568"/>
            <a:ext cx="2200847" cy="164606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22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938" y="637467"/>
            <a:ext cx="9720072" cy="1499616"/>
          </a:xfrm>
        </p:spPr>
        <p:txBody>
          <a:bodyPr/>
          <a:lstStyle/>
          <a:p>
            <a:r>
              <a:rPr lang="lv-LV" dirty="0" smtClean="0"/>
              <a:t>Krājuma apgrozība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8222004"/>
              </p:ext>
            </p:extLst>
          </p:nvPr>
        </p:nvGraphicFramePr>
        <p:xfrm>
          <a:off x="1023938" y="2286000"/>
          <a:ext cx="9720261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7331">
                  <a:extLst>
                    <a:ext uri="{9D8B030D-6E8A-4147-A177-3AD203B41FA5}">
                      <a16:colId xmlns:a16="http://schemas.microsoft.com/office/drawing/2014/main" val="2354241839"/>
                    </a:ext>
                  </a:extLst>
                </a:gridCol>
                <a:gridCol w="2730137">
                  <a:extLst>
                    <a:ext uri="{9D8B030D-6E8A-4147-A177-3AD203B41FA5}">
                      <a16:colId xmlns:a16="http://schemas.microsoft.com/office/drawing/2014/main" val="2585159416"/>
                    </a:ext>
                  </a:extLst>
                </a:gridCol>
                <a:gridCol w="2762793">
                  <a:extLst>
                    <a:ext uri="{9D8B030D-6E8A-4147-A177-3AD203B41FA5}">
                      <a16:colId xmlns:a16="http://schemas.microsoft.com/office/drawing/2014/main" val="16590979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sz="3600" dirty="0" smtClean="0"/>
                        <a:t>Gads</a:t>
                      </a:r>
                      <a:endParaRPr lang="en-GB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3600" dirty="0" smtClean="0"/>
                        <a:t>2019</a:t>
                      </a:r>
                      <a:endParaRPr lang="en-GB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3600" dirty="0" smtClean="0"/>
                        <a:t>2020</a:t>
                      </a:r>
                      <a:endParaRPr lang="en-GB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7155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600" dirty="0" smtClean="0"/>
                        <a:t>Grāmatu apgrozība</a:t>
                      </a:r>
                      <a:endParaRPr lang="en-GB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3600" dirty="0" smtClean="0"/>
                        <a:t>0,42</a:t>
                      </a:r>
                      <a:endParaRPr lang="en-GB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3600" dirty="0" smtClean="0"/>
                        <a:t>0,39</a:t>
                      </a:r>
                      <a:endParaRPr lang="en-GB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079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600" dirty="0" smtClean="0"/>
                        <a:t>Periodikas apgrozība</a:t>
                      </a:r>
                      <a:endParaRPr lang="en-GB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3600" dirty="0" smtClean="0"/>
                        <a:t>2,11</a:t>
                      </a:r>
                      <a:endParaRPr lang="en-GB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3600" dirty="0" smtClean="0"/>
                        <a:t>1,57</a:t>
                      </a:r>
                      <a:endParaRPr lang="en-GB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255802"/>
                  </a:ext>
                </a:extLst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0384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Lones bibliotēka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>
                <a:solidFill>
                  <a:srgbClr val="92D050"/>
                </a:solidFill>
              </a:rPr>
              <a:t>Kopā ar </a:t>
            </a:r>
            <a:r>
              <a:rPr lang="lv-LV" dirty="0" smtClean="0">
                <a:solidFill>
                  <a:srgbClr val="92D050"/>
                </a:solidFill>
              </a:rPr>
              <a:t>fotogrāfa </a:t>
            </a:r>
            <a:r>
              <a:rPr lang="lv-LV" dirty="0" err="1" smtClean="0">
                <a:solidFill>
                  <a:srgbClr val="92D050"/>
                </a:solidFill>
              </a:rPr>
              <a:t>M.Buclera</a:t>
            </a:r>
            <a:r>
              <a:rPr lang="lv-LV" dirty="0" smtClean="0">
                <a:solidFill>
                  <a:srgbClr val="92D050"/>
                </a:solidFill>
              </a:rPr>
              <a:t> </a:t>
            </a:r>
            <a:r>
              <a:rPr lang="lv-LV" dirty="0">
                <a:solidFill>
                  <a:srgbClr val="92D050"/>
                </a:solidFill>
              </a:rPr>
              <a:t>kabinetu veidotā izstāde </a:t>
            </a:r>
            <a:r>
              <a:rPr lang="lv-LV" dirty="0" smtClean="0">
                <a:solidFill>
                  <a:srgbClr val="92D050"/>
                </a:solidFill>
              </a:rPr>
              <a:t>bibliotēkā</a:t>
            </a:r>
            <a:endParaRPr lang="lv-LV" dirty="0">
              <a:solidFill>
                <a:srgbClr val="92D050"/>
              </a:solidFill>
            </a:endParaRPr>
          </a:p>
          <a:p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26571" y="2796955"/>
            <a:ext cx="2625634" cy="1970408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lv-LV" dirty="0">
                <a:solidFill>
                  <a:srgbClr val="92D050"/>
                </a:solidFill>
              </a:rPr>
              <a:t>Mazie bērni </a:t>
            </a:r>
            <a:r>
              <a:rPr lang="lv-LV" dirty="0" smtClean="0">
                <a:solidFill>
                  <a:srgbClr val="92D050"/>
                </a:solidFill>
              </a:rPr>
              <a:t>turpina </a:t>
            </a:r>
            <a:r>
              <a:rPr lang="lv-LV" dirty="0">
                <a:solidFill>
                  <a:srgbClr val="92D050"/>
                </a:solidFill>
              </a:rPr>
              <a:t>zīmēt savus dzimtas kokus</a:t>
            </a:r>
          </a:p>
          <a:p>
            <a:endParaRPr lang="en-GB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140047" y="3321871"/>
            <a:ext cx="3983667" cy="29868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8955" y="4480560"/>
            <a:ext cx="2924321" cy="219455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61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Lones bibliotēka II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>
                <a:solidFill>
                  <a:srgbClr val="92D050"/>
                </a:solidFill>
              </a:rPr>
              <a:t>Tikšanās ar dzejnieci Anitu </a:t>
            </a:r>
            <a:r>
              <a:rPr lang="lv-LV" dirty="0" smtClean="0">
                <a:solidFill>
                  <a:srgbClr val="92D050"/>
                </a:solidFill>
              </a:rPr>
              <a:t>Mutuli (no Elkšņu pagasta)</a:t>
            </a:r>
            <a:endParaRPr lang="lv-LV" dirty="0">
              <a:solidFill>
                <a:srgbClr val="92D050"/>
              </a:solidFill>
            </a:endParaRPr>
          </a:p>
          <a:p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8283" y="3186094"/>
            <a:ext cx="2854052" cy="2140539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116414" y="2295658"/>
            <a:ext cx="3007299" cy="40130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6686" y="4913207"/>
            <a:ext cx="2591025" cy="194479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20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Pilskalnes bibliotēka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v-LV" dirty="0"/>
              <a:t>Dzejas dienās </a:t>
            </a:r>
            <a:r>
              <a:rPr lang="lv-LV" dirty="0" smtClean="0"/>
              <a:t>- dziedošais </a:t>
            </a:r>
            <a:r>
              <a:rPr lang="lv-LV" dirty="0"/>
              <a:t>aktieris – Pēteris </a:t>
            </a:r>
            <a:r>
              <a:rPr lang="lv-LV" dirty="0" err="1"/>
              <a:t>Dranēvičs</a:t>
            </a:r>
            <a:r>
              <a:rPr lang="lv-LV" dirty="0"/>
              <a:t> un  muzikālo pavadījumu  spēlēja  – Aleksandrs </a:t>
            </a:r>
            <a:r>
              <a:rPr lang="lv-LV" dirty="0" err="1"/>
              <a:t>Gors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7896" y="2892734"/>
            <a:ext cx="3676207" cy="2066723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lv-LV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Daiņa Ormaņa </a:t>
            </a:r>
            <a:r>
              <a:rPr lang="lv-LV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fotogrāfiju </a:t>
            </a:r>
            <a:r>
              <a:rPr lang="lv-LV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izstāde «Mans novads»</a:t>
            </a:r>
          </a:p>
          <a:p>
            <a:endParaRPr lang="en-GB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375699" y="3097400"/>
            <a:ext cx="4555420" cy="25049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1155" y="4498758"/>
            <a:ext cx="3523793" cy="206672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14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Rites bibliotēka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>
                <a:solidFill>
                  <a:srgbClr val="92D050"/>
                </a:solidFill>
              </a:rPr>
              <a:t>Pārgājienu cikls – Iepazīsti savu Rites </a:t>
            </a:r>
            <a:r>
              <a:rPr lang="lv-LV" dirty="0" smtClean="0">
                <a:solidFill>
                  <a:srgbClr val="92D050"/>
                </a:solidFill>
              </a:rPr>
              <a:t>pagastu (2 pārgājieni)</a:t>
            </a:r>
            <a:endParaRPr lang="en-GB" dirty="0">
              <a:solidFill>
                <a:srgbClr val="92D050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997233" y="2784159"/>
            <a:ext cx="1606733" cy="2143233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lv-LV" b="1" dirty="0">
                <a:solidFill>
                  <a:srgbClr val="92D050"/>
                </a:solidFill>
              </a:rPr>
              <a:t>Aplido, apceļo, apmīļo </a:t>
            </a:r>
            <a:r>
              <a:rPr lang="lv-LV" b="1" dirty="0" smtClean="0">
                <a:solidFill>
                  <a:srgbClr val="92D050"/>
                </a:solidFill>
              </a:rPr>
              <a:t>Latviju!</a:t>
            </a:r>
            <a:endParaRPr lang="en-GB" dirty="0">
              <a:solidFill>
                <a:srgbClr val="92D05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 smtClean="0"/>
              <a:t>17.jūnija </a:t>
            </a:r>
            <a:r>
              <a:rPr lang="lv-LV" dirty="0"/>
              <a:t>agrā rītā krustojumā kas ved uz Rites pagasta centru tika iedegts ugunskurs, par godu 1836 Gaismas ceļam </a:t>
            </a:r>
            <a:r>
              <a:rPr lang="lv-LV" dirty="0" smtClean="0"/>
              <a:t>Rites </a:t>
            </a:r>
            <a:r>
              <a:rPr lang="lv-LV" dirty="0"/>
              <a:t>pagastā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39" y="2930095"/>
            <a:ext cx="2197441" cy="164699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8079" y="4080850"/>
            <a:ext cx="1629154" cy="216766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7108" y="4281771"/>
            <a:ext cx="3563909" cy="2231842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93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Leimaņu bibliotēka I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Materiāli par </a:t>
            </a:r>
            <a:r>
              <a:rPr lang="lv-LV" dirty="0"/>
              <a:t>pienotavām Leimaņu </a:t>
            </a:r>
            <a:r>
              <a:rPr lang="lv-LV" dirty="0" smtClean="0"/>
              <a:t>pagastā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62595" y="3289312"/>
            <a:ext cx="3756660" cy="2263049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5"/>
            <a:ext cx="4028323" cy="1242833"/>
          </a:xfrm>
        </p:spPr>
        <p:txBody>
          <a:bodyPr>
            <a:normAutofit fontScale="92500" lnSpcReduction="10000"/>
          </a:bodyPr>
          <a:lstStyle/>
          <a:p>
            <a:r>
              <a:rPr lang="lv-LV" dirty="0" smtClean="0"/>
              <a:t>Izveidots </a:t>
            </a:r>
            <a:r>
              <a:rPr lang="lv-LV" dirty="0"/>
              <a:t>stendu par ievērojamākajiem Leimaņu pagasta cilvēkiem no 19.gs. beigām līdz 1945. gadam</a:t>
            </a:r>
            <a:endParaRPr lang="en-GB" dirty="0"/>
          </a:p>
        </p:txBody>
      </p:sp>
      <p:pic>
        <p:nvPicPr>
          <p:cNvPr id="8" name="Attēls 26" descr="C:\Users\Līga\Pictures\IMG_20210120_123744.jpg"/>
          <p:cNvPicPr>
            <a:picLocks noGrp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578" y="3946486"/>
            <a:ext cx="2931043" cy="2571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122945" y="513131"/>
            <a:ext cx="1355632" cy="610973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74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Leimaņu bibliotēka II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2 </a:t>
            </a:r>
            <a:r>
              <a:rPr lang="lv-LV" dirty="0" smtClean="0"/>
              <a:t>pārgājieni no Leimaņiem </a:t>
            </a:r>
            <a:r>
              <a:rPr lang="lv-LV" dirty="0"/>
              <a:t>uz Zasu 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215536" y="2967038"/>
            <a:ext cx="4371365" cy="3341687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884164" y="2058655"/>
            <a:ext cx="2426418" cy="18167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5244" y="2204461"/>
            <a:ext cx="1847248" cy="24690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9773" y="4285265"/>
            <a:ext cx="1932599" cy="2572735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2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Kalna bibliotēka I: </a:t>
            </a:r>
            <a:r>
              <a:rPr lang="lv-LV" sz="3600" dirty="0" smtClean="0"/>
              <a:t>struktūrvienība dubultos</a:t>
            </a:r>
            <a:endParaRPr lang="en-GB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Fotogrāfiju izstādes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01027" y="2967789"/>
            <a:ext cx="1934017" cy="2735768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lv-LV" dirty="0" smtClean="0"/>
              <a:t>Rokdarbu izstāde</a:t>
            </a:r>
            <a:endParaRPr lang="en-GB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258281" y="3097400"/>
            <a:ext cx="3852371" cy="28892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7063" y="3002596"/>
            <a:ext cx="1978909" cy="2795764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50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Kalna bibliotēka II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v-LV" sz="2400" b="1" dirty="0" smtClean="0">
                <a:solidFill>
                  <a:schemeClr val="accent4">
                    <a:lumMod val="50000"/>
                  </a:schemeClr>
                </a:solidFill>
              </a:rPr>
              <a:t>Rokdarbu pulciņš - Dzejas </a:t>
            </a:r>
            <a:r>
              <a:rPr lang="lv-LV" sz="2400" b="1" dirty="0">
                <a:solidFill>
                  <a:schemeClr val="accent4">
                    <a:lumMod val="50000"/>
                  </a:schemeClr>
                </a:solidFill>
              </a:rPr>
              <a:t>dienās </a:t>
            </a:r>
            <a:r>
              <a:rPr lang="lv-LV" sz="2400" b="1" dirty="0" smtClean="0">
                <a:solidFill>
                  <a:schemeClr val="accent4">
                    <a:lumMod val="50000"/>
                  </a:schemeClr>
                </a:solidFill>
              </a:rPr>
              <a:t>lasīja </a:t>
            </a:r>
            <a:r>
              <a:rPr lang="lv-LV" sz="2400" b="1" dirty="0">
                <a:solidFill>
                  <a:schemeClr val="accent4">
                    <a:lumMod val="50000"/>
                  </a:schemeClr>
                </a:solidFill>
              </a:rPr>
              <a:t>dzeju no savām senajām dzejoļu un citātu kladēm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23938" y="3053603"/>
            <a:ext cx="4754562" cy="3168556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v-LV" sz="2400" b="1" dirty="0">
                <a:solidFill>
                  <a:schemeClr val="accent4">
                    <a:lumMod val="50000"/>
                  </a:schemeClr>
                </a:solidFill>
              </a:rPr>
              <a:t>Pagasta iedzīvotājas Ivetas </a:t>
            </a:r>
            <a:r>
              <a:rPr lang="lv-LV" sz="2400" b="1" dirty="0" err="1">
                <a:solidFill>
                  <a:schemeClr val="accent4">
                    <a:lumMod val="50000"/>
                  </a:schemeClr>
                </a:solidFill>
              </a:rPr>
              <a:t>Gasiņas</a:t>
            </a:r>
            <a:r>
              <a:rPr lang="lv-LV" sz="2400" b="1" dirty="0">
                <a:solidFill>
                  <a:schemeClr val="accent4">
                    <a:lumMod val="50000"/>
                  </a:schemeClr>
                </a:solidFill>
              </a:rPr>
              <a:t> gleznu un keramikas darbu izstāde «Mans vaļasprieks»</a:t>
            </a:r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991225" y="3053027"/>
            <a:ext cx="4754563" cy="316970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21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Kalna bibliotēka III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2000" b="1" dirty="0">
                <a:solidFill>
                  <a:srgbClr val="92D050"/>
                </a:solidFill>
              </a:rPr>
              <a:t>15.augustā - pasākums «Aleksandram Grīnam – 125»</a:t>
            </a:r>
            <a:endParaRPr lang="en-GB" dirty="0">
              <a:solidFill>
                <a:srgbClr val="92D050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73428" y="2967038"/>
            <a:ext cx="2523126" cy="1892345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sz="2000" b="1" dirty="0">
                <a:solidFill>
                  <a:srgbClr val="92D050"/>
                </a:solidFill>
              </a:rPr>
              <a:t>Pasākums «Aleksandram Grīnam -125»</a:t>
            </a:r>
            <a:br>
              <a:rPr lang="lv-LV" sz="2000" b="1" dirty="0">
                <a:solidFill>
                  <a:srgbClr val="92D050"/>
                </a:solidFill>
              </a:rPr>
            </a:br>
            <a:r>
              <a:rPr lang="lv-LV" sz="2000" b="1" dirty="0">
                <a:solidFill>
                  <a:srgbClr val="92D050"/>
                </a:solidFill>
              </a:rPr>
              <a:t>Fragments no fotoizstādes “Filmas “Dvēseļu putenis” uzņemšanas </a:t>
            </a:r>
            <a:r>
              <a:rPr lang="lv-LV" sz="2000" b="1" dirty="0" err="1">
                <a:solidFill>
                  <a:srgbClr val="92D050"/>
                </a:solidFill>
              </a:rPr>
              <a:t>aizkadri</a:t>
            </a:r>
            <a:r>
              <a:rPr lang="lv-LV" sz="2000" b="1" dirty="0">
                <a:solidFill>
                  <a:srgbClr val="92D050"/>
                </a:solidFill>
              </a:rPr>
              <a:t>”</a:t>
            </a:r>
            <a:r>
              <a:rPr lang="lv-LV" sz="2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en-GB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991225" y="3052426"/>
            <a:ext cx="4754563" cy="31709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2538" y="4381965"/>
            <a:ext cx="2687736" cy="1752529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45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Kalna bibliotēka IV</a:t>
            </a:r>
            <a:br>
              <a:rPr lang="lv-LV" dirty="0" smtClean="0"/>
            </a:br>
            <a:r>
              <a:rPr lang="lv-LV" sz="2700" b="1" dirty="0">
                <a:solidFill>
                  <a:schemeClr val="accent4">
                    <a:lumMod val="50000"/>
                  </a:schemeClr>
                </a:solidFill>
              </a:rPr>
              <a:t>Par godu Lāčplēša dienai, laternu gaismā pirmo reizi iemirdzējās paplašinātais Aleksandra Grīna </a:t>
            </a:r>
            <a:r>
              <a:rPr lang="lv-LV" sz="2700" b="1" dirty="0" smtClean="0">
                <a:solidFill>
                  <a:schemeClr val="accent4">
                    <a:lumMod val="50000"/>
                  </a:schemeClr>
                </a:solidFill>
              </a:rPr>
              <a:t>parks</a:t>
            </a:r>
            <a:r>
              <a:rPr lang="lv-LV" sz="2700" b="1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lv-LV" sz="2700" b="1" dirty="0">
                <a:solidFill>
                  <a:schemeClr val="accent4">
                    <a:lumMod val="50000"/>
                  </a:schemeClr>
                </a:solidFill>
              </a:rPr>
            </a:br>
            <a:endParaRPr lang="en-GB" sz="27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36555" y="2084832"/>
            <a:ext cx="2751228" cy="1833275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884164" y="1992340"/>
            <a:ext cx="3442716" cy="22976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7358" y="3584448"/>
            <a:ext cx="3620379" cy="2412752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15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lv-LV" dirty="0" smtClean="0"/>
              <a:t>				Lasītāji I				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5451566" y="2775577"/>
            <a:ext cx="6096000" cy="75866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lv-LV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¼ daļa lietotāju ir autorizēti</a:t>
            </a:r>
            <a:endParaRPr lang="en-GB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360" y="270162"/>
            <a:ext cx="2618062" cy="6545155"/>
          </a:xfr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79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Sproģu bibliotēka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i="1" dirty="0" smtClean="0"/>
              <a:t>Vietējās iedzīvotājas Maldas </a:t>
            </a:r>
            <a:r>
              <a:rPr lang="lv-LV" i="1" dirty="0"/>
              <a:t>Rācenes kolekcijas izstāde ”Pūču salidojums</a:t>
            </a:r>
            <a:r>
              <a:rPr lang="lv-LV" i="1" dirty="0" smtClean="0"/>
              <a:t>”</a:t>
            </a:r>
            <a:endParaRPr lang="en-GB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0690" y="2894806"/>
            <a:ext cx="3418142" cy="25636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287" y="2894807"/>
            <a:ext cx="3418142" cy="25636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2684" y="2891303"/>
            <a:ext cx="3422813" cy="2567110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33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Ābeļu bibliotēka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v-LV" b="1" dirty="0"/>
              <a:t>Dzejas dienu pasākums </a:t>
            </a:r>
            <a:r>
              <a:rPr lang="lv-LV" b="1" dirty="0" smtClean="0"/>
              <a:t>rakstnieka </a:t>
            </a:r>
            <a:r>
              <a:rPr lang="lv-LV" b="1" dirty="0"/>
              <a:t>J. Akuratera dzimtajās mājās “Jaunzemjos” 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780460" y="3097400"/>
            <a:ext cx="2170364" cy="2895851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lv-LV" b="1" dirty="0"/>
              <a:t>Rokdarbnieces M. Pudānes atceres pasākumā </a:t>
            </a:r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310394" y="3041235"/>
            <a:ext cx="2249619" cy="30726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0808" y="3029042"/>
            <a:ext cx="2261812" cy="308484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81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Ābeļu bibliotēka II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r>
              <a:rPr lang="lv-LV" sz="3200" dirty="0" smtClean="0"/>
              <a:t>Dažādas izstādes</a:t>
            </a:r>
            <a:endParaRPr lang="en-GB" sz="32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94319" y="2810284"/>
            <a:ext cx="2507249" cy="3341687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258287" y="2903539"/>
            <a:ext cx="2516977" cy="33546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1377" y="2903539"/>
            <a:ext cx="2515031" cy="33546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7500" y="2903540"/>
            <a:ext cx="2433520" cy="324843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77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Elkšņu bibliotēka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284" y="2285999"/>
            <a:ext cx="4754880" cy="4023360"/>
          </a:xfrm>
        </p:spPr>
        <p:txBody>
          <a:bodyPr/>
          <a:lstStyle/>
          <a:p>
            <a:r>
              <a:rPr lang="lv-LV" dirty="0" err="1" smtClean="0"/>
              <a:t>A.Ezergailim</a:t>
            </a:r>
            <a:r>
              <a:rPr lang="lv-LV" dirty="0" smtClean="0"/>
              <a:t> veltīta izstāde</a:t>
            </a:r>
            <a:endParaRPr lang="en-GB" dirty="0"/>
          </a:p>
        </p:txBody>
      </p:sp>
      <p:pic>
        <p:nvPicPr>
          <p:cNvPr id="5" name="Satura vietturis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155" y="2647282"/>
            <a:ext cx="6513528" cy="3662077"/>
          </a:xfr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17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Gārsenes bibliotēka 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altLang="lv-LV" sz="3200" b="1" dirty="0">
                <a:solidFill>
                  <a:schemeClr val="accent2">
                    <a:lumMod val="50000"/>
                  </a:schemeClr>
                </a:solidFill>
                <a:latin typeface="Arial"/>
              </a:rPr>
              <a:t>KULTŪRAS </a:t>
            </a:r>
            <a:r>
              <a:rPr lang="lv-LV" altLang="lv-LV" sz="3200" b="1" dirty="0" smtClean="0">
                <a:solidFill>
                  <a:schemeClr val="accent2">
                    <a:lumMod val="50000"/>
                  </a:schemeClr>
                </a:solidFill>
                <a:latin typeface="Arial"/>
              </a:rPr>
              <a:t>KANONS</a:t>
            </a:r>
            <a:r>
              <a:rPr lang="lv-LV" altLang="lv-LV" sz="2400" b="1" dirty="0">
                <a:solidFill>
                  <a:schemeClr val="accent2">
                    <a:lumMod val="50000"/>
                  </a:schemeClr>
                </a:solidFill>
                <a:latin typeface="Arial"/>
              </a:rPr>
              <a:t/>
            </a:r>
            <a:br>
              <a:rPr lang="lv-LV" altLang="lv-LV" sz="2400" b="1" dirty="0">
                <a:solidFill>
                  <a:schemeClr val="accent2">
                    <a:lumMod val="50000"/>
                  </a:schemeClr>
                </a:solidFill>
                <a:latin typeface="Arial"/>
              </a:rPr>
            </a:br>
            <a:r>
              <a:rPr lang="lv-LV" altLang="lv-LV" sz="2400" b="1" dirty="0">
                <a:solidFill>
                  <a:schemeClr val="accent2">
                    <a:lumMod val="50000"/>
                  </a:schemeClr>
                </a:solidFill>
                <a:latin typeface="Arial"/>
              </a:rPr>
              <a:t>IZVEIDOTI APRAKSTI 20 GĀRSENES KULTŪRAS KANONA </a:t>
            </a:r>
            <a:r>
              <a:rPr lang="lv-LV" altLang="lv-LV" sz="2400" b="1" dirty="0" smtClean="0">
                <a:solidFill>
                  <a:schemeClr val="accent2">
                    <a:lumMod val="50000"/>
                  </a:schemeClr>
                </a:solidFill>
                <a:latin typeface="Arial"/>
              </a:rPr>
              <a:t>VERTĪBĀM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0159" y="3108367"/>
            <a:ext cx="4865030" cy="3645724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78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Gārsenes bibliotēka II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Novadnieku kalendārs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128" y="2819272"/>
            <a:ext cx="2213040" cy="29568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0168" y="2819272"/>
            <a:ext cx="2219136" cy="29568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8606" y="2819272"/>
            <a:ext cx="2187032" cy="29198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8304" y="2819272"/>
            <a:ext cx="2203198" cy="2937597"/>
          </a:xfrm>
          <a:prstGeom prst="rect">
            <a:avLst/>
          </a:prstGeo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19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Krustpils bibliotēka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7" y="2179636"/>
            <a:ext cx="9720073" cy="822960"/>
          </a:xfrm>
        </p:spPr>
        <p:txBody>
          <a:bodyPr>
            <a:normAutofit/>
          </a:bodyPr>
          <a:lstStyle/>
          <a:p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SVEČU DIENA kopā ar </a:t>
            </a:r>
            <a:r>
              <a:rPr lang="lv-LV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vietējiem bērnu 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jauniešu teātriem «Spārniņi» un «Spārni»</a:t>
            </a:r>
            <a:endParaRPr lang="en-GB" sz="2000" dirty="0">
              <a:solidFill>
                <a:schemeClr val="tx1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31167" y="2671063"/>
            <a:ext cx="3290463" cy="4186937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053107" y="2862535"/>
            <a:ext cx="3142112" cy="3995465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87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Zīlānu</a:t>
            </a:r>
            <a:r>
              <a:rPr lang="lv-LV" dirty="0" smtClean="0"/>
              <a:t> bibliotēka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Bibliotēkai 70 gadu Jubileja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dirty="0"/>
              <a:t>P</a:t>
            </a:r>
            <a:r>
              <a:rPr lang="lv-LV" dirty="0" smtClean="0"/>
              <a:t>laukta izstāde </a:t>
            </a:r>
            <a:r>
              <a:rPr lang="lv-LV" b="1" i="1" dirty="0" smtClean="0"/>
              <a:t>- </a:t>
            </a:r>
            <a:r>
              <a:rPr lang="lv-LV" dirty="0" smtClean="0"/>
              <a:t>no </a:t>
            </a:r>
            <a:r>
              <a:rPr lang="lv-LV" dirty="0"/>
              <a:t>dibināšanas </a:t>
            </a:r>
            <a:endParaRPr lang="lv-LV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lv-LV" dirty="0" smtClean="0"/>
              <a:t>vēstures </a:t>
            </a:r>
            <a:r>
              <a:rPr lang="lv-LV" dirty="0"/>
              <a:t>līdz mūsdienām- dažādi bibliotēku raksturojošie materiāli</a:t>
            </a:r>
            <a:r>
              <a:rPr lang="lv-LV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/>
              <a:t>Vēsturiski literārs sarīkojums.</a:t>
            </a:r>
            <a:endParaRPr lang="en-GB" dirty="0"/>
          </a:p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33656" y="2179636"/>
            <a:ext cx="2712111" cy="822960"/>
          </a:xfrm>
        </p:spPr>
        <p:txBody>
          <a:bodyPr/>
          <a:lstStyle/>
          <a:p>
            <a:r>
              <a:rPr lang="lv-LV" b="1" i="1" dirty="0" smtClean="0"/>
              <a:t>«Lina valdzinājums»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98526" y="2967788"/>
            <a:ext cx="2947242" cy="3341572"/>
          </a:xfrm>
        </p:spPr>
        <p:txBody>
          <a:bodyPr/>
          <a:lstStyle/>
          <a:p>
            <a:pPr algn="ctr"/>
            <a:r>
              <a:rPr lang="lv-LV" dirty="0" smtClean="0"/>
              <a:t>Plaukta izstāde - </a:t>
            </a:r>
            <a:r>
              <a:rPr lang="lv-LV" dirty="0"/>
              <a:t>Ritai Blumbergai -95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2916" y="2179636"/>
            <a:ext cx="2853175" cy="4041998"/>
          </a:xfrm>
          <a:prstGeom prst="rect">
            <a:avLst/>
          </a:prstGeo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08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Viesītes bibliotēka 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defTabSz="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lv-LV" sz="2000" b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Iegūstot finansējumu pašvaldības </a:t>
            </a:r>
            <a:r>
              <a:rPr lang="lv-LV" sz="20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finansētajā vietējo projektu konkursā izdots Viesītes novada dzejnieku dzejas krājums</a:t>
            </a:r>
            <a:endParaRPr lang="lv-LV" sz="20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defTabSz="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lv-LV" sz="2000" b="1" dirty="0">
                <a:solidFill>
                  <a:srgbClr val="755DD9">
                    <a:lumMod val="75000"/>
                  </a:srgb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“Mēs neesam VIESI TE</a:t>
            </a:r>
            <a:r>
              <a:rPr lang="lv-LV" sz="2000" b="1" dirty="0" smtClean="0">
                <a:solidFill>
                  <a:srgbClr val="755DD9">
                    <a:lumMod val="75000"/>
                  </a:srgb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endParaRPr lang="lv-LV" sz="2000" b="1" dirty="0">
              <a:solidFill>
                <a:srgbClr val="755DD9">
                  <a:lumMod val="75000"/>
                </a:srgb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476" y="3041610"/>
            <a:ext cx="5444200" cy="338967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73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Viesītes bibliotēka II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61341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lv-LV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Bibliotēkā </a:t>
            </a:r>
            <a:r>
              <a:rPr lang="lv-LV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notika </a:t>
            </a:r>
            <a:r>
              <a:rPr lang="lv-LV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vietējo </a:t>
            </a:r>
            <a:r>
              <a:rPr lang="lv-LV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novadpētnieku tikšanās</a:t>
            </a:r>
            <a:r>
              <a:rPr lang="lv-LV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sakarā ar paveikto Z. Skujiņa darbā “Sunākstes elēģija” </a:t>
            </a:r>
            <a:r>
              <a:rPr lang="lv-LV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atspoguļoto notikumu, vietu  Sunākstē un Viesītē izpētē. Notika diskusija par to, cik reāli ir darbā atspoguļotie personāži, vietas. Izpētes darba un tikšanās rezultātā gan Sunākstes novadpētnieks A. </a:t>
            </a:r>
            <a:r>
              <a:rPr lang="lv-LV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Šinke</a:t>
            </a:r>
            <a:r>
              <a:rPr lang="lv-LV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gan Bibliotēka ieguva savā krājumā vietējās iedzīvotājas A. Vītoliņas atmiņas par tikšanos ar rakstnieku Z. Skujiņu Viesītes lauksaimniecības vidusskolā 20.gs. 70. gadu vidū.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1341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lv-LV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Bibliotēkā </a:t>
            </a:r>
            <a:r>
              <a:rPr lang="lv-LV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viesojās </a:t>
            </a:r>
            <a:r>
              <a:rPr lang="lv-LV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Mudīte Tauriņa, novadniece</a:t>
            </a:r>
            <a:r>
              <a:rPr lang="lv-LV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grāmatas </a:t>
            </a:r>
            <a:r>
              <a:rPr lang="lv-LV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lv-LV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 aiz skolas kalna</a:t>
            </a:r>
            <a:r>
              <a:rPr lang="lv-LV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autore</a:t>
            </a:r>
            <a:r>
              <a:rPr lang="lv-LV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lv-LV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lv-LV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Tauriņa atmiņu grāmatā stāsta par savu dzimtu un dzīves gaitu, kas viņu bija atvedusi arī uz Viesīti. Viesītē piedzīvotais un redzētais ir atspoguļots grāmatas nodaļā </a:t>
            </a:r>
            <a:r>
              <a:rPr lang="lv-LV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Viesītē – Sēlijas pusē. 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Lasītāji II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406" y="556249"/>
            <a:ext cx="2351314" cy="587828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5246" y="431074"/>
            <a:ext cx="2401384" cy="60034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749040" y="2840891"/>
            <a:ext cx="3971109" cy="2897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lv-LV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 bibliotēkās ir palielinājies lasītāju </a:t>
            </a:r>
            <a:r>
              <a:rPr lang="lv-LV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skaits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lv-LV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lv-LV" sz="2400" b="1" dirty="0"/>
              <a:t>Vislielākais lasītāju skaita kritums – Krustpils, Variešu un </a:t>
            </a:r>
            <a:r>
              <a:rPr lang="lv-LV" sz="2400" b="1" dirty="0" err="1"/>
              <a:t>Zīlānu</a:t>
            </a:r>
            <a:r>
              <a:rPr lang="lv-LV" sz="2400" b="1" dirty="0"/>
              <a:t> b-kās 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40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Atašienes bibliotēka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Aloiza Savicka foto izstāde </a:t>
            </a:r>
            <a:r>
              <a:rPr lang="lv-LV" dirty="0" smtClean="0"/>
              <a:t>«Latvija </a:t>
            </a:r>
            <a:r>
              <a:rPr lang="lv-LV" dirty="0"/>
              <a:t>gaismas </a:t>
            </a:r>
            <a:r>
              <a:rPr lang="lv-LV" dirty="0" smtClean="0"/>
              <a:t>gleznās»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337" y="2722122"/>
            <a:ext cx="5050269" cy="3365169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35569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Dignājas bibliotēka 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panose="05000000000000000000" pitchFamily="2" charset="2"/>
              <a:buChar char="§"/>
            </a:pPr>
            <a:r>
              <a:rPr lang="lv-LV" dirty="0"/>
              <a:t>N</a:t>
            </a:r>
            <a:r>
              <a:rPr lang="lv-LV" dirty="0" smtClean="0"/>
              <a:t>ovadpētniecības </a:t>
            </a:r>
            <a:r>
              <a:rPr lang="lv-LV" dirty="0"/>
              <a:t>izstāde </a:t>
            </a:r>
            <a:r>
              <a:rPr lang="lv-LV" b="1" dirty="0"/>
              <a:t>“Atceramies Latvijas ceļu un brīvību”. </a:t>
            </a:r>
            <a:r>
              <a:rPr lang="lv-LV" dirty="0"/>
              <a:t>Izstāde veltīta barikāžu atcerei, kurā arī bija apskatāmi materiāli par </a:t>
            </a:r>
            <a:r>
              <a:rPr lang="lv-LV" dirty="0" err="1"/>
              <a:t>dignājiešiem</a:t>
            </a:r>
            <a:r>
              <a:rPr lang="lv-LV" dirty="0"/>
              <a:t>- barikāžu dienu dalībniekiem.</a:t>
            </a:r>
            <a:endParaRPr lang="en-GB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lv-LV" dirty="0"/>
              <a:t>K</a:t>
            </a:r>
            <a:r>
              <a:rPr lang="lv-LV" dirty="0" smtClean="0"/>
              <a:t>opīgi </a:t>
            </a:r>
            <a:r>
              <a:rPr lang="lv-LV" dirty="0"/>
              <a:t>ar novadpētnieci I. Strožu </a:t>
            </a:r>
            <a:r>
              <a:rPr lang="lv-LV" dirty="0" smtClean="0"/>
              <a:t>sagatavots </a:t>
            </a:r>
            <a:r>
              <a:rPr lang="lv-LV" dirty="0"/>
              <a:t>novada </a:t>
            </a:r>
            <a:r>
              <a:rPr lang="lv-LV" dirty="0" smtClean="0"/>
              <a:t>informatīvajam izdevumam </a:t>
            </a:r>
            <a:r>
              <a:rPr lang="lv-LV" dirty="0"/>
              <a:t>“Ļaudis un Darbi” </a:t>
            </a:r>
            <a:r>
              <a:rPr lang="lv-LV" dirty="0" smtClean="0"/>
              <a:t>vēsturisks apskats </a:t>
            </a:r>
            <a:r>
              <a:rPr lang="lv-LV" b="1" dirty="0"/>
              <a:t>“Strēlnieku varonības gaismā” </a:t>
            </a:r>
            <a:r>
              <a:rPr lang="lv-LV" dirty="0"/>
              <a:t>par brīvības cīņām Jēkabpils novadā. </a:t>
            </a:r>
            <a:endParaRPr lang="en-GB" dirty="0"/>
          </a:p>
          <a:p>
            <a:pPr>
              <a:buFont typeface="Wingdings" panose="05000000000000000000" pitchFamily="2" charset="2"/>
              <a:buChar char="§"/>
            </a:pPr>
            <a:r>
              <a:rPr lang="lv-LV" dirty="0"/>
              <a:t>N</a:t>
            </a:r>
            <a:r>
              <a:rPr lang="lv-LV" dirty="0" smtClean="0"/>
              <a:t>ovada informatīvajam izdevumam  </a:t>
            </a:r>
            <a:r>
              <a:rPr lang="lv-LV" dirty="0"/>
              <a:t>“Ļaudis un Darbi” </a:t>
            </a:r>
            <a:r>
              <a:rPr lang="lv-LV" dirty="0" smtClean="0"/>
              <a:t>sagatavots </a:t>
            </a:r>
            <a:r>
              <a:rPr lang="lv-LV" dirty="0"/>
              <a:t>apraksts </a:t>
            </a:r>
            <a:r>
              <a:rPr lang="lv-LV" dirty="0" smtClean="0"/>
              <a:t>mūziķi </a:t>
            </a:r>
            <a:r>
              <a:rPr lang="lv-LV" dirty="0"/>
              <a:t>novadnieku- jubilāru Arvīdu </a:t>
            </a:r>
            <a:r>
              <a:rPr lang="lv-LV" dirty="0" smtClean="0"/>
              <a:t>Klišānu.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767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Dignājas bibliotēka II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Sadarbībā ar Ābeļu TN Dignājas pamatskolā notika </a:t>
            </a:r>
            <a:r>
              <a:rPr lang="lv-LV" b="1" dirty="0"/>
              <a:t>J. Akurātera </a:t>
            </a:r>
            <a:r>
              <a:rPr lang="lv-LV" dirty="0"/>
              <a:t>radošo darbu </a:t>
            </a:r>
            <a:r>
              <a:rPr lang="lv-LV" dirty="0" smtClean="0"/>
              <a:t>konkursa prezentācija</a:t>
            </a:r>
            <a:endParaRPr lang="en-GB" dirty="0"/>
          </a:p>
        </p:txBody>
      </p:sp>
      <p:pic>
        <p:nvPicPr>
          <p:cNvPr id="1026" name="Picture 2" descr="https://lh3.googleusercontent.com/yhHbxyHQyDX3ujRe8gHUw2FkfelR_tidS1qYT-UMhLlXLbLCPEBbHH-WDrZXlDAr69jLT0F7lBIGhKmiqq7j-76pbEAR0GaeKXfgzidFRdVi8PmGH-qWR9BCLJA7v9bNAIibn9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430" y="2797592"/>
            <a:ext cx="2780061" cy="371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48100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Rubeņu bibliotēka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Sēlijas prasmju muzeja veidotā </a:t>
            </a:r>
            <a:r>
              <a:rPr lang="lv-LV" dirty="0" smtClean="0"/>
              <a:t>izstāde </a:t>
            </a:r>
            <a:r>
              <a:rPr lang="lv-LV" dirty="0"/>
              <a:t>“Mana Latvija – manas mājas”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658" y="3297679"/>
            <a:ext cx="4129988" cy="2753325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96413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676" y="2894729"/>
            <a:ext cx="5327904" cy="3785616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955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Darbs Covid-19 laikā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07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Darbs Covid-19 </a:t>
            </a:r>
            <a:r>
              <a:rPr lang="lv-LV" dirty="0" smtClean="0"/>
              <a:t>laikā 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v-LV" b="1" dirty="0"/>
              <a:t>Variešu bibliotēkā: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no 13. marta līdz 14. aprīlim bibliotēka tiek slēgta publiskiem apmeklējumiem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No 18. maija līdz 9. jūnijam bibliotēka slēgta apmeklētājiem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No 15. jūnija Variešu bibliotēka un ĀAP Antūžos un Medņos atsāk pieņemt apmeklētājus pirmdienās, trešdienās, piektdienās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No 14.okt. b-ka apmeklētājus pieņem pirmdienās, trešdienās, piektdienās tikai grāmatu apmaiņai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No 21. dec. b-ka tiek slēgta publiskiem apmeklējumiem</a:t>
            </a:r>
            <a:endParaRPr lang="en-GB" dirty="0"/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v-LV" b="1" dirty="0" smtClean="0"/>
              <a:t>Salas bibliotēkā: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/>
              <a:t>Pavasarī bibliotēka nedaudz </a:t>
            </a:r>
            <a:r>
              <a:rPr lang="lv-LV" dirty="0" smtClean="0"/>
              <a:t>slēgta.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/>
              <a:t>V</a:t>
            </a:r>
            <a:r>
              <a:rPr lang="lv-LV" dirty="0" smtClean="0"/>
              <a:t>asaras </a:t>
            </a:r>
            <a:r>
              <a:rPr lang="lv-LV" dirty="0"/>
              <a:t>periodā lasītājus apkalpojām izmantojot bibliotēkas logu.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 smtClean="0"/>
              <a:t>Rudenī </a:t>
            </a:r>
            <a:r>
              <a:rPr lang="lv-LV" dirty="0"/>
              <a:t>tika uzstādīta zvana poga domes ēkas vējtverī un lasītājus apkalpojām </a:t>
            </a:r>
            <a:r>
              <a:rPr lang="lv-LV" dirty="0" smtClean="0"/>
              <a:t>klātienē. 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Darbs Covid-19 </a:t>
            </a:r>
            <a:r>
              <a:rPr lang="lv-LV" dirty="0" smtClean="0"/>
              <a:t>laikā II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7" y="2179636"/>
            <a:ext cx="6147381" cy="822960"/>
          </a:xfrm>
        </p:spPr>
        <p:txBody>
          <a:bodyPr>
            <a:normAutofit/>
          </a:bodyPr>
          <a:lstStyle/>
          <a:p>
            <a:pPr algn="r"/>
            <a:r>
              <a:rPr lang="lv-LV" sz="4800" dirty="0" smtClean="0"/>
              <a:t>Lones bibliotēka</a:t>
            </a:r>
            <a:endParaRPr lang="en-GB" sz="4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75126" y="2967038"/>
            <a:ext cx="4452186" cy="3341687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lv-LV" sz="2800" dirty="0"/>
              <a:t>S</a:t>
            </a:r>
            <a:r>
              <a:rPr lang="lv-LV" sz="2800" dirty="0" smtClean="0"/>
              <a:t>ākam </a:t>
            </a:r>
            <a:r>
              <a:rPr lang="lv-LV" sz="2800" dirty="0"/>
              <a:t>strādāt attālināti- lietotājs zvana un pieprasa literatūru, es sagatavoju maisiņā un izlieku aiz durvīm plauktiņā- pretī noliek maisiņu ar atnestajām, kuru lieku atsevišķā telpā uz </a:t>
            </a:r>
            <a:r>
              <a:rPr lang="lv-LV" sz="2800" dirty="0" smtClean="0"/>
              <a:t>karantīnā</a:t>
            </a:r>
            <a:r>
              <a:rPr lang="lv-LV" sz="2800" dirty="0"/>
              <a:t>.</a:t>
            </a:r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/>
              <a:t>11.03.2021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43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937</TotalTime>
  <Words>1586</Words>
  <Application>Microsoft Office PowerPoint</Application>
  <PresentationFormat>Widescreen</PresentationFormat>
  <Paragraphs>283</Paragraphs>
  <Slides>64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2" baseType="lpstr">
      <vt:lpstr>Arial</vt:lpstr>
      <vt:lpstr>Calibri</vt:lpstr>
      <vt:lpstr>Times New Roman</vt:lpstr>
      <vt:lpstr>Tw Cen MT</vt:lpstr>
      <vt:lpstr>Tw Cen MT Condensed</vt:lpstr>
      <vt:lpstr>Wingdings</vt:lpstr>
      <vt:lpstr>Wingdings 3</vt:lpstr>
      <vt:lpstr>Integral</vt:lpstr>
      <vt:lpstr>2020.Gads – Reģiona bibliotēkas</vt:lpstr>
      <vt:lpstr>Skaitļus ietekmēja</vt:lpstr>
      <vt:lpstr>Izsniegums reģionā</vt:lpstr>
      <vt:lpstr>Krājuma apgrozība</vt:lpstr>
      <vt:lpstr>    Lasītāji I    </vt:lpstr>
      <vt:lpstr>Lasītāji II</vt:lpstr>
      <vt:lpstr>Darbs Covid-19 laikā</vt:lpstr>
      <vt:lpstr>Darbs Covid-19 laikā I</vt:lpstr>
      <vt:lpstr>Darbs Covid-19 laikā II</vt:lpstr>
      <vt:lpstr>Bibliotekārās stundas</vt:lpstr>
      <vt:lpstr>Variešu bibliotēka</vt:lpstr>
      <vt:lpstr>Salas bibliotēka</vt:lpstr>
      <vt:lpstr>Viesītes bibliotēka I</vt:lpstr>
      <vt:lpstr>Viesītes bibliotēka II</vt:lpstr>
      <vt:lpstr>Krājumu popularizēšana</vt:lpstr>
      <vt:lpstr>Lasītāko grāmatu Top-10 (pēc piešķirto punktu skaita, 1.vieta – 10 punkti, 2. vieta – 9 punkti utt.) </vt:lpstr>
      <vt:lpstr>Lasītāko bērnu grāmatu Top-5 (pēc piešķirto punktu skaita, 1.vieta – 10 punkti, 2. vieta – 9 punkti utt.) </vt:lpstr>
      <vt:lpstr>Latvijas Republikas Kultūras ministrijas atbalstītais projekts «Vērtīgo grāmatu iepirkums Latvijas publiskajām bibliotēkām»  1437 eksemplāri par 1391 eiro </vt:lpstr>
      <vt:lpstr>Lasītāju klubiņi</vt:lpstr>
      <vt:lpstr>Uzlīmes uz grāmatu muguriņām Gārsenes bibliotēkā</vt:lpstr>
      <vt:lpstr>Izstādes Gārsenes, Salas un Saukas bibliotēkās</vt:lpstr>
      <vt:lpstr>akcija "Dodies lasīšanas tūrē kopā ar Martu un Gustavu!« (Leimaņu, Gārsenes bibliotēkās) </vt:lpstr>
      <vt:lpstr>Salas bibliotēka</vt:lpstr>
      <vt:lpstr>Mazzalves bibliotēka pārceļas uz jaunām telpām (iedzīvotāju iesaiste)</vt:lpstr>
      <vt:lpstr>Jaunas telpas/ remonti</vt:lpstr>
      <vt:lpstr>Mazzalves bibliotēka - citās telpās</vt:lpstr>
      <vt:lpstr>Mežāres bibliotēka - renovētās telpās</vt:lpstr>
      <vt:lpstr>Zasas bibliotēka – izremontētās telpās</vt:lpstr>
      <vt:lpstr>Variešu b-kas ĀAP Medņos – izremontētās telpās </vt:lpstr>
      <vt:lpstr>Sēlpils I bibliotēka – iegūta jauna telpa</vt:lpstr>
      <vt:lpstr>Gārsenes bibliotēka – bērnu un jauniešu zona</vt:lpstr>
      <vt:lpstr>Zīlānu bibliotēka</vt:lpstr>
      <vt:lpstr>Kūku bibliotēka</vt:lpstr>
      <vt:lpstr>Novadpētniecība</vt:lpstr>
      <vt:lpstr>Variešu bibliotēka</vt:lpstr>
      <vt:lpstr>Sēlpils I bibliotēka</vt:lpstr>
      <vt:lpstr>Saukas bibliotēka</vt:lpstr>
      <vt:lpstr>Saukas bibliotēka II</vt:lpstr>
      <vt:lpstr>Saukas un Lones bibliotēkas</vt:lpstr>
      <vt:lpstr>Lones bibliotēka</vt:lpstr>
      <vt:lpstr>Lones bibliotēka II</vt:lpstr>
      <vt:lpstr>Pilskalnes bibliotēka</vt:lpstr>
      <vt:lpstr>Rites bibliotēka</vt:lpstr>
      <vt:lpstr>Leimaņu bibliotēka I</vt:lpstr>
      <vt:lpstr>Leimaņu bibliotēka II</vt:lpstr>
      <vt:lpstr>Kalna bibliotēka I: struktūrvienība dubultos</vt:lpstr>
      <vt:lpstr>Kalna bibliotēka II</vt:lpstr>
      <vt:lpstr>Kalna bibliotēka III</vt:lpstr>
      <vt:lpstr>Kalna bibliotēka IV Par godu Lāčplēša dienai, laternu gaismā pirmo reizi iemirdzējās paplašinātais Aleksandra Grīna parks </vt:lpstr>
      <vt:lpstr>Sproģu bibliotēka</vt:lpstr>
      <vt:lpstr>Ābeļu bibliotēka</vt:lpstr>
      <vt:lpstr>Ābeļu bibliotēka II</vt:lpstr>
      <vt:lpstr>Elkšņu bibliotēka</vt:lpstr>
      <vt:lpstr>Gārsenes bibliotēka I</vt:lpstr>
      <vt:lpstr>Gārsenes bibliotēka II</vt:lpstr>
      <vt:lpstr>Krustpils bibliotēka</vt:lpstr>
      <vt:lpstr>Zīlānu bibliotēka</vt:lpstr>
      <vt:lpstr>Viesītes bibliotēka I</vt:lpstr>
      <vt:lpstr>Viesītes bibliotēka II</vt:lpstr>
      <vt:lpstr>Atašienes bibliotēka</vt:lpstr>
      <vt:lpstr>Dignājas bibliotēka I</vt:lpstr>
      <vt:lpstr>Dignājas bibliotēka II</vt:lpstr>
      <vt:lpstr>Rubeņu bibliotēka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Reģiona bibliotēkas 2020.gads</dc:title>
  <dc:creator>Lietotajs</dc:creator>
  <cp:lastModifiedBy>Daiga Rubene</cp:lastModifiedBy>
  <cp:revision>82</cp:revision>
  <dcterms:created xsi:type="dcterms:W3CDTF">2021-03-02T12:37:11Z</dcterms:created>
  <dcterms:modified xsi:type="dcterms:W3CDTF">2021-03-11T07:13:27Z</dcterms:modified>
</cp:coreProperties>
</file>